
<file path=[Content_Types].xml><?xml version="1.0" encoding="utf-8"?>
<Types xmlns="http://schemas.openxmlformats.org/package/2006/content-types">
  <Default Extension="jpeg" ContentType="image/jpeg"/>
  <Default Extension="vml" ContentType="application/vnd.openxmlformats-officedocument.vmlDrawing"/>
  <Default Extension="bin" ContentType="application/vnd.openxmlformats-officedocument.oleObject"/>
  <Default Extension="png" ContentType="image/png"/>
  <Default Extension="gif" ContentType="image/gif"/>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sldIdLst>
    <p:sldId id="256" r:id="rId3"/>
    <p:sldId id="434" r:id="rId4"/>
    <p:sldId id="435" r:id="rId6"/>
    <p:sldId id="467" r:id="rId7"/>
    <p:sldId id="451" r:id="rId8"/>
    <p:sldId id="426" r:id="rId9"/>
    <p:sldId id="427" r:id="rId10"/>
    <p:sldId id="430" r:id="rId11"/>
    <p:sldId id="431" r:id="rId12"/>
    <p:sldId id="432" r:id="rId13"/>
    <p:sldId id="436" r:id="rId14"/>
    <p:sldId id="452" r:id="rId15"/>
    <p:sldId id="466" r:id="rId16"/>
    <p:sldId id="437" r:id="rId17"/>
    <p:sldId id="438" r:id="rId18"/>
    <p:sldId id="439" r:id="rId19"/>
    <p:sldId id="446" r:id="rId20"/>
    <p:sldId id="447" r:id="rId21"/>
    <p:sldId id="449" r:id="rId22"/>
    <p:sldId id="291" r:id="rId23"/>
  </p:sldIdLst>
  <p:sldSz cx="12192000" cy="6858000"/>
  <p:notesSz cx="6858000" cy="9144000"/>
  <p:defaultTextStyle>
    <a:defPPr>
      <a:defRPr lang="zh-CN"/>
    </a:defPPr>
    <a:lvl1pPr marL="0" lvl="0" indent="0" algn="l" defTabSz="91440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宋体" panose="02010600030101010101" pitchFamily="2" charset="-122"/>
      </a:defRPr>
    </a:lvl1pPr>
    <a:lvl2pPr marL="457200" lvl="1" indent="0" algn="l" defTabSz="91440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宋体" panose="02010600030101010101" pitchFamily="2" charset="-122"/>
      </a:defRPr>
    </a:lvl2pPr>
    <a:lvl3pPr marL="914400" lvl="2" indent="0" algn="l" defTabSz="91440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宋体" panose="02010600030101010101" pitchFamily="2" charset="-122"/>
      </a:defRPr>
    </a:lvl3pPr>
    <a:lvl4pPr marL="1371600" lvl="3" indent="0" algn="l" defTabSz="91440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宋体" panose="02010600030101010101" pitchFamily="2" charset="-122"/>
      </a:defRPr>
    </a:lvl4pPr>
    <a:lvl5pPr marL="1828800" lvl="4" indent="0" algn="l" defTabSz="91440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宋体" panose="02010600030101010101" pitchFamily="2" charset="-122"/>
      </a:defRPr>
    </a:lvl5pPr>
    <a:lvl6pPr marL="2286000" lvl="5" indent="0" algn="l" defTabSz="91440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宋体" panose="02010600030101010101" pitchFamily="2" charset="-122"/>
      </a:defRPr>
    </a:lvl6pPr>
    <a:lvl7pPr marL="2743200" lvl="6" indent="0" algn="l" defTabSz="91440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宋体" panose="02010600030101010101" pitchFamily="2" charset="-122"/>
      </a:defRPr>
    </a:lvl7pPr>
    <a:lvl8pPr marL="3200400" lvl="7" indent="0" algn="l" defTabSz="91440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宋体" panose="02010600030101010101" pitchFamily="2" charset="-122"/>
      </a:defRPr>
    </a:lvl8pPr>
    <a:lvl9pPr marL="3657600" lvl="8" indent="0" algn="l" defTabSz="91440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宋体" panose="02010600030101010101" pitchFamily="2" charset="-122"/>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p:restoredTop sz="94660"/>
  </p:normalViewPr>
  <p:slideViewPr>
    <p:cSldViewPr snapToGrid="0" showGuides="1">
      <p:cViewPr>
        <p:scale>
          <a:sx n="70" d="100"/>
          <a:sy n="70" d="100"/>
        </p:scale>
        <p:origin x="-702" y="-72"/>
      </p:cViewPr>
      <p:guideLst>
        <p:guide orient="horz" pos="2306"/>
        <p:guide pos="3736"/>
      </p:guideLst>
    </p:cSldViewPr>
  </p:slideViewPr>
  <p:notesTextViewPr>
    <p:cViewPr>
      <p:scale>
        <a:sx n="1" d="1"/>
        <a:sy n="1" d="1"/>
      </p:scale>
      <p:origin x="0" y="0"/>
    </p:cViewPr>
  </p:notesTextViewPr>
  <p:gridSpacing cx="71999" cy="71999"/>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notesMaster" Target="notesMasters/notesMaster1.xml"/><Relationship Id="rId4" Type="http://schemas.openxmlformats.org/officeDocument/2006/relationships/slide" Target="slides/slide2.xml"/><Relationship Id="rId3" Type="http://schemas.openxmlformats.org/officeDocument/2006/relationships/slide" Target="slides/slide1.xml"/><Relationship Id="rId26" Type="http://schemas.openxmlformats.org/officeDocument/2006/relationships/tableStyles" Target="tableStyles.xml"/><Relationship Id="rId25" Type="http://schemas.openxmlformats.org/officeDocument/2006/relationships/viewProps" Target="viewProps.xml"/><Relationship Id="rId24" Type="http://schemas.openxmlformats.org/officeDocument/2006/relationships/presProps" Target="presProps.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ze\Documents\&#20844;&#21496;&#23395;&#25253;20160615\&#22320;&#28909;&#22270;&#34920;.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892644926233536"/>
          <c:y val="0.0514005540974045"/>
          <c:w val="0.880612063902971"/>
          <c:h val="0.786045858850977"/>
        </c:manualLayout>
      </c:layout>
      <c:barChart>
        <c:barDir val="col"/>
        <c:grouping val="clustered"/>
        <c:varyColors val="0"/>
        <c:ser>
          <c:idx val="0"/>
          <c:order val="0"/>
          <c:tx>
            <c:strRef>
              <c:f>[地热图表.xlsx]Sheet1!$B$3</c:f>
              <c:strCache>
                <c:ptCount val="1"/>
                <c:pt idx="0">
                  <c:v>浅层地热能供暖/制冷面积（万平米）</c:v>
                </c:pt>
              </c:strCache>
            </c:strRef>
          </c:tx>
          <c:invertIfNegative val="0"/>
          <c:dLbls>
            <c:delete val="1"/>
          </c:dLbls>
          <c:cat>
            <c:strRef>
              <c:f>[地热图表.xlsx]Sheet1!$A$4:$A$34</c:f>
              <c:strCache>
                <c:ptCount val="31"/>
                <c:pt idx="0">
                  <c:v>北京 </c:v>
                </c:pt>
                <c:pt idx="1">
                  <c:v>天津 </c:v>
                </c:pt>
                <c:pt idx="2">
                  <c:v>河北 </c:v>
                </c:pt>
                <c:pt idx="3">
                  <c:v>山西 </c:v>
                </c:pt>
                <c:pt idx="4">
                  <c:v>内蒙古 </c:v>
                </c:pt>
                <c:pt idx="5">
                  <c:v>山东 </c:v>
                </c:pt>
                <c:pt idx="6">
                  <c:v>河南 </c:v>
                </c:pt>
                <c:pt idx="7">
                  <c:v>陕西 </c:v>
                </c:pt>
                <c:pt idx="8">
                  <c:v>甘肃 </c:v>
                </c:pt>
                <c:pt idx="9">
                  <c:v>宁夏 </c:v>
                </c:pt>
                <c:pt idx="10">
                  <c:v>青海 </c:v>
                </c:pt>
                <c:pt idx="11">
                  <c:v>新疆 </c:v>
                </c:pt>
                <c:pt idx="12">
                  <c:v>四川 </c:v>
                </c:pt>
                <c:pt idx="13">
                  <c:v>重庆 </c:v>
                </c:pt>
                <c:pt idx="14">
                  <c:v>湖北 </c:v>
                </c:pt>
                <c:pt idx="15">
                  <c:v>湖南 </c:v>
                </c:pt>
                <c:pt idx="16">
                  <c:v>江西 </c:v>
                </c:pt>
                <c:pt idx="17">
                  <c:v>安徽 </c:v>
                </c:pt>
                <c:pt idx="18">
                  <c:v>江苏 </c:v>
                </c:pt>
                <c:pt idx="19">
                  <c:v>上海 </c:v>
                </c:pt>
                <c:pt idx="20">
                  <c:v>浙江 </c:v>
                </c:pt>
                <c:pt idx="21">
                  <c:v>辽宁 </c:v>
                </c:pt>
                <c:pt idx="22">
                  <c:v>吉林 </c:v>
                </c:pt>
                <c:pt idx="23">
                  <c:v>黑龙江 </c:v>
                </c:pt>
                <c:pt idx="24">
                  <c:v>广东 </c:v>
                </c:pt>
                <c:pt idx="25">
                  <c:v>福建 </c:v>
                </c:pt>
                <c:pt idx="26">
                  <c:v>海南 </c:v>
                </c:pt>
                <c:pt idx="27">
                  <c:v>云南 </c:v>
                </c:pt>
                <c:pt idx="28">
                  <c:v>贵州 </c:v>
                </c:pt>
                <c:pt idx="29">
                  <c:v>广西 </c:v>
                </c:pt>
                <c:pt idx="30">
                  <c:v>西藏 </c:v>
                </c:pt>
              </c:strCache>
            </c:strRef>
          </c:cat>
          <c:val>
            <c:numRef>
              <c:f>[地热图表.xlsx]Sheet1!$B$4:$B$34</c:f>
              <c:numCache>
                <c:formatCode>General</c:formatCode>
                <c:ptCount val="31"/>
                <c:pt idx="0">
                  <c:v>8000</c:v>
                </c:pt>
                <c:pt idx="1">
                  <c:v>5000</c:v>
                </c:pt>
                <c:pt idx="2">
                  <c:v>9800</c:v>
                </c:pt>
                <c:pt idx="3">
                  <c:v>1000</c:v>
                </c:pt>
                <c:pt idx="4">
                  <c:v>950</c:v>
                </c:pt>
                <c:pt idx="5">
                  <c:v>8000</c:v>
                </c:pt>
                <c:pt idx="6">
                  <c:v>8600</c:v>
                </c:pt>
                <c:pt idx="7">
                  <c:v>1500</c:v>
                </c:pt>
                <c:pt idx="8">
                  <c:v>900</c:v>
                </c:pt>
                <c:pt idx="9">
                  <c:v>750</c:v>
                </c:pt>
                <c:pt idx="11">
                  <c:v>800</c:v>
                </c:pt>
                <c:pt idx="12">
                  <c:v>4000</c:v>
                </c:pt>
                <c:pt idx="13">
                  <c:v>4400</c:v>
                </c:pt>
                <c:pt idx="14">
                  <c:v>7400</c:v>
                </c:pt>
                <c:pt idx="15">
                  <c:v>4200</c:v>
                </c:pt>
                <c:pt idx="16">
                  <c:v>3600</c:v>
                </c:pt>
                <c:pt idx="17">
                  <c:v>4800</c:v>
                </c:pt>
                <c:pt idx="18">
                  <c:v>8500</c:v>
                </c:pt>
                <c:pt idx="19">
                  <c:v>3700</c:v>
                </c:pt>
                <c:pt idx="20">
                  <c:v>5200</c:v>
                </c:pt>
                <c:pt idx="21">
                  <c:v>8000</c:v>
                </c:pt>
                <c:pt idx="22">
                  <c:v>1200</c:v>
                </c:pt>
                <c:pt idx="23">
                  <c:v>1300</c:v>
                </c:pt>
                <c:pt idx="24">
                  <c:v>2500</c:v>
                </c:pt>
                <c:pt idx="25">
                  <c:v>500</c:v>
                </c:pt>
                <c:pt idx="26">
                  <c:v>600</c:v>
                </c:pt>
                <c:pt idx="27">
                  <c:v>250</c:v>
                </c:pt>
                <c:pt idx="28">
                  <c:v>2800</c:v>
                </c:pt>
                <c:pt idx="29">
                  <c:v>3600</c:v>
                </c:pt>
              </c:numCache>
            </c:numRef>
          </c:val>
        </c:ser>
        <c:ser>
          <c:idx val="1"/>
          <c:order val="1"/>
          <c:tx>
            <c:strRef>
              <c:f>[地热图表.xlsx]Sheet1!$C$3</c:f>
              <c:strCache>
                <c:ptCount val="1"/>
                <c:pt idx="0">
                  <c:v>水热型地热能供暖面积（万平米）</c:v>
                </c:pt>
              </c:strCache>
            </c:strRef>
          </c:tx>
          <c:invertIfNegative val="0"/>
          <c:dLbls>
            <c:delete val="1"/>
          </c:dLbls>
          <c:cat>
            <c:strRef>
              <c:f>[地热图表.xlsx]Sheet1!$A$4:$A$34</c:f>
              <c:strCache>
                <c:ptCount val="31"/>
                <c:pt idx="0">
                  <c:v>北京 </c:v>
                </c:pt>
                <c:pt idx="1">
                  <c:v>天津 </c:v>
                </c:pt>
                <c:pt idx="2">
                  <c:v>河北 </c:v>
                </c:pt>
                <c:pt idx="3">
                  <c:v>山西 </c:v>
                </c:pt>
                <c:pt idx="4">
                  <c:v>内蒙古 </c:v>
                </c:pt>
                <c:pt idx="5">
                  <c:v>山东 </c:v>
                </c:pt>
                <c:pt idx="6">
                  <c:v>河南 </c:v>
                </c:pt>
                <c:pt idx="7">
                  <c:v>陕西 </c:v>
                </c:pt>
                <c:pt idx="8">
                  <c:v>甘肃 </c:v>
                </c:pt>
                <c:pt idx="9">
                  <c:v>宁夏 </c:v>
                </c:pt>
                <c:pt idx="10">
                  <c:v>青海 </c:v>
                </c:pt>
                <c:pt idx="11">
                  <c:v>新疆 </c:v>
                </c:pt>
                <c:pt idx="12">
                  <c:v>四川 </c:v>
                </c:pt>
                <c:pt idx="13">
                  <c:v>重庆 </c:v>
                </c:pt>
                <c:pt idx="14">
                  <c:v>湖北 </c:v>
                </c:pt>
                <c:pt idx="15">
                  <c:v>湖南 </c:v>
                </c:pt>
                <c:pt idx="16">
                  <c:v>江西 </c:v>
                </c:pt>
                <c:pt idx="17">
                  <c:v>安徽 </c:v>
                </c:pt>
                <c:pt idx="18">
                  <c:v>江苏 </c:v>
                </c:pt>
                <c:pt idx="19">
                  <c:v>上海 </c:v>
                </c:pt>
                <c:pt idx="20">
                  <c:v>浙江 </c:v>
                </c:pt>
                <c:pt idx="21">
                  <c:v>辽宁 </c:v>
                </c:pt>
                <c:pt idx="22">
                  <c:v>吉林 </c:v>
                </c:pt>
                <c:pt idx="23">
                  <c:v>黑龙江 </c:v>
                </c:pt>
                <c:pt idx="24">
                  <c:v>广东 </c:v>
                </c:pt>
                <c:pt idx="25">
                  <c:v>福建 </c:v>
                </c:pt>
                <c:pt idx="26">
                  <c:v>海南 </c:v>
                </c:pt>
                <c:pt idx="27">
                  <c:v>云南 </c:v>
                </c:pt>
                <c:pt idx="28">
                  <c:v>贵州 </c:v>
                </c:pt>
                <c:pt idx="29">
                  <c:v>广西 </c:v>
                </c:pt>
                <c:pt idx="30">
                  <c:v>西藏 </c:v>
                </c:pt>
              </c:strCache>
            </c:strRef>
          </c:cat>
          <c:val>
            <c:numRef>
              <c:f>[地热图表.xlsx]Sheet1!$C$4:$C$34</c:f>
              <c:numCache>
                <c:formatCode>General</c:formatCode>
                <c:ptCount val="31"/>
                <c:pt idx="0">
                  <c:v>3000</c:v>
                </c:pt>
                <c:pt idx="1">
                  <c:v>4600</c:v>
                </c:pt>
                <c:pt idx="2">
                  <c:v>13600</c:v>
                </c:pt>
                <c:pt idx="3">
                  <c:v>5700</c:v>
                </c:pt>
                <c:pt idx="4">
                  <c:v>1950</c:v>
                </c:pt>
                <c:pt idx="5">
                  <c:v>6000</c:v>
                </c:pt>
                <c:pt idx="6">
                  <c:v>3100</c:v>
                </c:pt>
                <c:pt idx="7">
                  <c:v>6000</c:v>
                </c:pt>
                <c:pt idx="8">
                  <c:v>100</c:v>
                </c:pt>
                <c:pt idx="10">
                  <c:v>250</c:v>
                </c:pt>
                <c:pt idx="11">
                  <c:v>350</c:v>
                </c:pt>
                <c:pt idx="17">
                  <c:v>50</c:v>
                </c:pt>
                <c:pt idx="18">
                  <c:v>250</c:v>
                </c:pt>
                <c:pt idx="21">
                  <c:v>1200</c:v>
                </c:pt>
                <c:pt idx="22">
                  <c:v>1500</c:v>
                </c:pt>
                <c:pt idx="23">
                  <c:v>2250</c:v>
                </c:pt>
                <c:pt idx="28">
                  <c:v>60</c:v>
                </c:pt>
                <c:pt idx="30">
                  <c:v>250</c:v>
                </c:pt>
              </c:numCache>
            </c:numRef>
          </c:val>
        </c:ser>
        <c:dLbls>
          <c:showLegendKey val="0"/>
          <c:showVal val="0"/>
          <c:showCatName val="0"/>
          <c:showSerName val="0"/>
          <c:showPercent val="0"/>
          <c:showBubbleSize val="0"/>
        </c:dLbls>
        <c:gapWidth val="150"/>
        <c:axId val="115668864"/>
        <c:axId val="115670400"/>
      </c:barChart>
      <c:catAx>
        <c:axId val="115668864"/>
        <c:scaling>
          <c:orientation val="minMax"/>
        </c:scaling>
        <c:delete val="0"/>
        <c:axPos val="b"/>
        <c:majorTickMark val="in"/>
        <c:minorTickMark val="none"/>
        <c:tickLblPos val="nextTo"/>
        <c:txPr>
          <a:bodyPr rot="-60000000" spcFirstLastPara="0" vertOverflow="ellipsis" vert="horz" wrap="square" anchor="ctr" anchorCtr="1"/>
          <a:lstStyle/>
          <a:p>
            <a:pPr>
              <a:defRPr lang="zh-CN" sz="1200" b="0" i="0" u="none" strike="noStrike" kern="1200" baseline="0">
                <a:solidFill>
                  <a:schemeClr val="tx1"/>
                </a:solidFill>
                <a:latin typeface="黑体" panose="02010609060101010101" charset="-122"/>
                <a:ea typeface="黑体" panose="02010609060101010101" charset="-122"/>
                <a:cs typeface="黑体" panose="02010609060101010101" charset="-122"/>
                <a:sym typeface="黑体" panose="02010609060101010101" charset="-122"/>
              </a:defRPr>
            </a:pPr>
          </a:p>
        </c:txPr>
        <c:crossAx val="115670400"/>
        <c:crosses val="autoZero"/>
        <c:auto val="1"/>
        <c:lblAlgn val="ctr"/>
        <c:lblOffset val="100"/>
        <c:noMultiLvlLbl val="0"/>
      </c:catAx>
      <c:valAx>
        <c:axId val="115670400"/>
        <c:scaling>
          <c:orientation val="minMax"/>
        </c:scaling>
        <c:delete val="0"/>
        <c:axPos val="l"/>
        <c:title>
          <c:tx>
            <c:rich>
              <a:bodyPr rot="-5400000" spcFirstLastPara="0" vertOverflow="ellipsis" vert="horz" wrap="square" anchor="ctr" anchorCtr="1"/>
              <a:lstStyle/>
              <a:p>
                <a:pPr>
                  <a:defRPr lang="zh-CN" sz="1000" b="1" i="0" u="none" strike="noStrike" kern="1200" baseline="0">
                    <a:solidFill>
                      <a:schemeClr val="tx1"/>
                    </a:solidFill>
                    <a:latin typeface="黑体" panose="02010609060101010101" charset="-122"/>
                    <a:ea typeface="黑体" panose="02010609060101010101" charset="-122"/>
                    <a:cs typeface="黑体" panose="02010609060101010101" charset="-122"/>
                    <a:sym typeface="黑体" panose="02010609060101010101" charset="-122"/>
                  </a:defRPr>
                </a:pPr>
                <a:r>
                  <a:rPr lang="en-US" altLang="zh-CN" sz="1000" b="0">
                    <a:latin typeface="黑体" panose="02010609060101010101" charset="-122"/>
                    <a:ea typeface="黑体" panose="02010609060101010101" charset="-122"/>
                    <a:cs typeface="黑体" panose="02010609060101010101" charset="-122"/>
                    <a:sym typeface="黑体" panose="02010609060101010101" charset="-122"/>
                  </a:rPr>
                  <a:t>2020</a:t>
                </a:r>
                <a:r>
                  <a:rPr lang="zh-CN" altLang="en-US" sz="1000" b="0">
                    <a:latin typeface="黑体" panose="02010609060101010101" charset="-122"/>
                    <a:ea typeface="黑体" panose="02010609060101010101" charset="-122"/>
                    <a:cs typeface="黑体" panose="02010609060101010101" charset="-122"/>
                    <a:sym typeface="黑体" panose="02010609060101010101" charset="-122"/>
                  </a:rPr>
                  <a:t>年累计</a:t>
                </a:r>
                <a:endParaRPr lang="zh-CN" altLang="en-US" sz="1000" b="0">
                  <a:latin typeface="黑体" panose="02010609060101010101" charset="-122"/>
                  <a:ea typeface="黑体" panose="02010609060101010101" charset="-122"/>
                  <a:cs typeface="黑体" panose="02010609060101010101" charset="-122"/>
                  <a:sym typeface="黑体" panose="02010609060101010101" charset="-122"/>
                </a:endParaRPr>
              </a:p>
            </c:rich>
          </c:tx>
          <c:layout/>
          <c:overlay val="0"/>
        </c:title>
        <c:numFmt formatCode="General" sourceLinked="1"/>
        <c:majorTickMark val="in"/>
        <c:minorTickMark val="none"/>
        <c:tickLblPos val="nextTo"/>
        <c:txPr>
          <a:bodyPr rot="-60000000" spcFirstLastPara="0" vertOverflow="ellipsis" vert="horz" wrap="square" anchor="ctr" anchorCtr="1"/>
          <a:lstStyle/>
          <a:p>
            <a:pPr>
              <a:defRPr lang="zh-CN" sz="1000" b="0" i="0" u="none" strike="noStrike" kern="1200" baseline="0">
                <a:solidFill>
                  <a:schemeClr val="tx1"/>
                </a:solidFill>
                <a:latin typeface="+mn-lt"/>
                <a:ea typeface="+mn-ea"/>
                <a:cs typeface="+mn-cs"/>
              </a:defRPr>
            </a:pPr>
          </a:p>
        </c:txPr>
        <c:crossAx val="115668864"/>
        <c:crosses val="autoZero"/>
        <c:crossBetween val="between"/>
      </c:valAx>
      <c:spPr>
        <a:noFill/>
        <a:ln w="25400">
          <a:noFill/>
        </a:ln>
      </c:spPr>
    </c:plotArea>
    <c:legend>
      <c:legendPos val="r"/>
      <c:legendEntry>
        <c:idx val="0"/>
        <c:txPr>
          <a:bodyPr rot="0" spcFirstLastPara="0" vertOverflow="ellipsis" vert="horz" wrap="square" anchor="ctr" anchorCtr="1"/>
          <a:lstStyle/>
          <a:p>
            <a:pPr>
              <a:defRPr lang="zh-CN" sz="1600" b="0" i="0" u="none" strike="noStrike" kern="1200" baseline="0">
                <a:solidFill>
                  <a:schemeClr val="tx1"/>
                </a:solidFill>
                <a:latin typeface="黑体" panose="02010609060101010101" charset="-122"/>
                <a:ea typeface="黑体" panose="02010609060101010101" charset="-122"/>
                <a:cs typeface="黑体" panose="02010609060101010101" charset="-122"/>
                <a:sym typeface="黑体" panose="02010609060101010101" charset="-122"/>
              </a:defRPr>
            </a:pPr>
          </a:p>
        </c:txPr>
      </c:legendEntry>
      <c:legendEntry>
        <c:idx val="1"/>
        <c:txPr>
          <a:bodyPr rot="0" spcFirstLastPara="0" vertOverflow="ellipsis" vert="horz" wrap="square" anchor="ctr" anchorCtr="1"/>
          <a:lstStyle/>
          <a:p>
            <a:pPr>
              <a:defRPr lang="zh-CN" sz="1600" b="0" i="0" u="none" strike="noStrike" kern="1200" baseline="0">
                <a:solidFill>
                  <a:schemeClr val="tx1"/>
                </a:solidFill>
                <a:latin typeface="黑体" panose="02010609060101010101" charset="-122"/>
                <a:ea typeface="黑体" panose="02010609060101010101" charset="-122"/>
                <a:cs typeface="黑体" panose="02010609060101010101" charset="-122"/>
                <a:sym typeface="黑体" panose="02010609060101010101" charset="-122"/>
              </a:defRPr>
            </a:pPr>
          </a:p>
        </c:txPr>
      </c:legendEntry>
      <c:layout>
        <c:manualLayout>
          <c:xMode val="edge"/>
          <c:yMode val="edge"/>
          <c:x val="0.608798920377868"/>
          <c:y val="0.0298861480075901"/>
          <c:w val="0.389527665317139"/>
          <c:h val="0.327798861480076"/>
        </c:manualLayout>
      </c:layout>
      <c:overlay val="0"/>
      <c:txPr>
        <a:bodyPr rot="0" spcFirstLastPara="0" vertOverflow="ellipsis" vert="horz" wrap="square" anchor="ctr" anchorCtr="1"/>
        <a:lstStyle/>
        <a:p>
          <a:pPr>
            <a:defRPr lang="zh-CN" sz="1600" b="0" i="0" u="none" strike="noStrike" kern="1200" baseline="0">
              <a:solidFill>
                <a:schemeClr val="tx1"/>
              </a:solidFill>
              <a:latin typeface="黑体" panose="02010609060101010101" charset="-122"/>
              <a:ea typeface="黑体" panose="02010609060101010101" charset="-122"/>
              <a:cs typeface="黑体" panose="02010609060101010101" charset="-122"/>
              <a:sym typeface="黑体" panose="02010609060101010101" charset="-122"/>
            </a:defRPr>
          </a:pPr>
        </a:p>
      </c:txPr>
    </c:legend>
    <c:plotVisOnly val="1"/>
    <c:dispBlanksAs val="gap"/>
    <c:showDLblsOverMax val="0"/>
  </c:chart>
  <c:spPr>
    <a:ln w="9525" cap="flat" cmpd="sng" algn="ctr">
      <a:noFill/>
      <a:prstDash val="solid"/>
      <a:round/>
    </a:ln>
  </c:spPr>
  <c:txPr>
    <a:bodyPr/>
    <a:lstStyle/>
    <a:p>
      <a:pPr>
        <a:defRPr lang="zh-CN"/>
      </a:pPr>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fontAlgn="auto"/>
            <a:endParaRPr lang="zh-CN" altLang="en-US" strike="noStrike" noProof="1"/>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fontAlgn="auto"/>
            <a:fld id="{D2A48B96-639E-45A3-A0BA-2464DFDB1FAA}" type="datetimeFigureOut">
              <a:rPr lang="zh-CN" altLang="en-US" strike="noStrike" noProof="1" smtClean="0">
                <a:latin typeface="+mn-lt"/>
                <a:ea typeface="+mn-ea"/>
                <a:cs typeface="+mn-cs"/>
              </a:rPr>
            </a:fld>
            <a:endParaRPr lang="zh-CN" altLang="en-US" strike="noStrike" noProof="1"/>
          </a:p>
        </p:txBody>
      </p:sp>
      <p:sp>
        <p:nvSpPr>
          <p:cNvPr id="2052" name="幻灯片图像占位符 3"/>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headEnd type="none" w="med" len="med"/>
            <a:tailEnd type="none" w="med" len="med"/>
          </a:ln>
        </p:spPr>
      </p:sp>
      <p:sp>
        <p:nvSpPr>
          <p:cNvPr id="2053" name="备注占位符 4"/>
          <p:cNvSpPr>
            <a:spLocks noGrp="1"/>
          </p:cNvSpPr>
          <p:nvPr>
            <p:ph type="body" sz="quarter"/>
          </p:nvPr>
        </p:nvSpPr>
        <p:spPr>
          <a:xfrm>
            <a:off x="685800" y="4400550"/>
            <a:ext cx="5486400" cy="3600450"/>
          </a:xfrm>
          <a:prstGeom prst="rect">
            <a:avLst/>
          </a:prstGeom>
          <a:noFill/>
          <a:ln w="9525">
            <a:noFill/>
          </a:ln>
        </p:spPr>
        <p:txBody>
          <a:bodyPr lIns="91440" tIns="45720" rIns="91440" bIns="45720" anchor="t"/>
          <a:lstStyle/>
          <a:p>
            <a:pPr lvl="0"/>
            <a:r>
              <a:rPr lang="zh-CN" altLang="en-US"/>
              <a:t>单击此处编辑母版文本样式</a:t>
            </a:r>
            <a:endParaRPr lang="zh-CN" altLang="en-US"/>
          </a:p>
          <a:p>
            <a:pPr lvl="1" indent="0"/>
            <a:r>
              <a:rPr lang="zh-CN" altLang="en-US"/>
              <a:t>第二级</a:t>
            </a:r>
            <a:endParaRPr lang="zh-CN" altLang="en-US"/>
          </a:p>
          <a:p>
            <a:pPr lvl="2" indent="0"/>
            <a:r>
              <a:rPr lang="zh-CN" altLang="en-US"/>
              <a:t>第三级</a:t>
            </a:r>
            <a:endParaRPr lang="zh-CN" altLang="en-US"/>
          </a:p>
          <a:p>
            <a:pPr lvl="3" indent="0"/>
            <a:r>
              <a:rPr lang="zh-CN" altLang="en-US"/>
              <a:t>第四级</a:t>
            </a:r>
            <a:endParaRPr lang="zh-CN" altLang="en-US"/>
          </a:p>
          <a:p>
            <a:pPr lvl="4" indent="0"/>
            <a:r>
              <a:rPr lang="zh-CN" altLang="en-US"/>
              <a:t>第五级</a:t>
            </a:r>
            <a:endParaRPr lang="zh-CN" altLang="en-US"/>
          </a:p>
        </p:txBody>
      </p:sp>
      <p:sp>
        <p:nvSpPr>
          <p:cNvPr id="6" name="页脚占位符 5"/>
          <p:cNvSpPr>
            <a:spLocks noGrp="1"/>
          </p:cNvSpPr>
          <p:nvPr>
            <p:ph type="ftr" sz="quarter" idx="4"/>
          </p:nvPr>
        </p:nvSpPr>
        <p:spPr>
          <a:xfrm>
            <a:off x="0" y="8685213"/>
            <a:ext cx="2971800" cy="458788"/>
          </a:xfrm>
          <a:prstGeom prst="rect">
            <a:avLst/>
          </a:prstGeom>
        </p:spPr>
        <p:txBody>
          <a:bodyPr vert="horz" lIns="91440" tIns="45720" rIns="91440" bIns="45720" rtlCol="0" anchor="b"/>
          <a:lstStyle>
            <a:lvl1pPr algn="l">
              <a:defRPr sz="1200"/>
            </a:lvl1pPr>
          </a:lstStyle>
          <a:p>
            <a:pPr fontAlgn="auto"/>
            <a:endParaRPr lang="zh-CN" altLang="en-US" strike="noStrike" noProof="1"/>
          </a:p>
        </p:txBody>
      </p:sp>
      <p:sp>
        <p:nvSpPr>
          <p:cNvPr id="7" name="灯片编号占位符 6"/>
          <p:cNvSpPr>
            <a:spLocks noGrp="1"/>
          </p:cNvSpPr>
          <p:nvPr>
            <p:ph type="sldNum" sz="quarter" idx="5"/>
          </p:nvPr>
        </p:nvSpPr>
        <p:spPr>
          <a:xfrm>
            <a:off x="3884613" y="8685213"/>
            <a:ext cx="2971800" cy="458788"/>
          </a:xfrm>
          <a:prstGeom prst="rect">
            <a:avLst/>
          </a:prstGeom>
        </p:spPr>
        <p:txBody>
          <a:bodyPr vert="horz" lIns="91440" tIns="45720" rIns="91440" bIns="45720" rtlCol="0" anchor="b"/>
          <a:lstStyle>
            <a:lvl1pPr algn="r">
              <a:defRPr sz="1200"/>
            </a:lvl1pPr>
          </a:lstStyle>
          <a:p>
            <a:pPr fontAlgn="auto"/>
            <a:fld id="{A6837353-30EB-4A48-80EB-173D804AEFBD}" type="slidenum">
              <a:rPr lang="zh-CN" altLang="en-US" strike="noStrike" noProof="1" smtClean="0">
                <a:latin typeface="+mn-lt"/>
                <a:ea typeface="+mn-ea"/>
                <a:cs typeface="+mn-cs"/>
              </a:rPr>
            </a:fld>
            <a:endParaRPr lang="zh-CN" altLang="en-US" strike="noStrike" noProof="1"/>
          </a:p>
        </p:txBody>
      </p:sp>
    </p:spTree>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落实电力体制改革措施。推进输配电价改革，加强成本监审，有序扩大试点范围。推进南方、京津 冀等区域电力市场和贵州、云南、山西等省电力市场建设综合改革试点。按照相对独立原则，组建京津 冀、南方、贵州、云南、山西等电力交易机构。推进放开售电业务和增量配电投资业务，在广东、重庆 等地开展售电侧专项改革试点。</a:t>
            </a:r>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p:nvPr>
        </p:nvSpPr>
        <p:spPr/>
      </p:sp>
      <p:sp>
        <p:nvSpPr>
          <p:cNvPr id="3" name="文本占位符 2"/>
          <p:cNvSpPr/>
          <p:nvPr>
            <p:ph type="body"/>
          </p:nvPr>
        </p:nvSpPr>
        <p:spPr/>
        <p:txBody>
          <a:bodyPr/>
          <a:p>
            <a:r>
              <a:rPr lang="zh-CN" altLang="en-US"/>
              <a:t>Oil discoveries declined to 2.4 billion barrels in 2016, compared with an average of 9 billion barrels per year over the past 15 years. Meanwhile, the volume of conventional resources sanctioned for development last year fell to 4.7 billion barrels, 30% lower than the previous year as the number of projects that received a final investment decision dropped to the lowest level since the 1940s.</a:t>
            </a:r>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幻灯片图像占位符 1"/>
          <p:cNvSpPr>
            <a:spLocks noGrp="1" noRot="1" noChangeAspect="1"/>
          </p:cNvSpPr>
          <p:nvPr>
            <p:ph type="sldImg"/>
          </p:nvPr>
        </p:nvSpPr>
        <p:spPr/>
      </p:sp>
      <p:sp>
        <p:nvSpPr>
          <p:cNvPr id="6146" name="文本占位符 2"/>
          <p:cNvSpPr>
            <a:spLocks noGrp="1"/>
          </p:cNvSpPr>
          <p:nvPr>
            <p:ph type="body"/>
          </p:nvPr>
        </p:nvSpPr>
        <p:spPr/>
        <p:txBody>
          <a:bodyPr lIns="91440" tIns="45720" rIns="91440" bIns="45720" anchor="t"/>
          <a:lstStyle/>
          <a:p>
            <a:pPr lvl="0"/>
            <a:r>
              <a:rPr lang="zh-CN" altLang="en-US">
                <a:latin typeface="黑体" panose="02010609060101010101" charset="-122"/>
                <a:ea typeface="黑体" panose="02010609060101010101" charset="-122"/>
                <a:sym typeface="+mn-ea"/>
              </a:rPr>
              <a:t>在电力相对过剩的情况下，雄安新区无疑为广大电力企业提供了新的市场空间。</a:t>
            </a:r>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幻灯片图像占位符 1"/>
          <p:cNvSpPr>
            <a:spLocks noGrp="1" noRot="1" noChangeAspect="1"/>
          </p:cNvSpPr>
          <p:nvPr>
            <p:ph type="sldImg"/>
          </p:nvPr>
        </p:nvSpPr>
        <p:spPr/>
      </p:sp>
      <p:sp>
        <p:nvSpPr>
          <p:cNvPr id="6146" name="文本占位符 2"/>
          <p:cNvSpPr>
            <a:spLocks noGrp="1"/>
          </p:cNvSpPr>
          <p:nvPr>
            <p:ph type="body"/>
          </p:nvPr>
        </p:nvSpPr>
        <p:spPr/>
        <p:txBody>
          <a:bodyPr lIns="91440" tIns="45720" rIns="91440" bIns="45720" anchor="t"/>
          <a:lstStyle/>
          <a:p>
            <a:pPr lvl="0"/>
            <a:r>
              <a:rPr lang="zh-CN" altLang="en-US">
                <a:latin typeface="黑体" panose="02010609060101010101" charset="-122"/>
                <a:ea typeface="黑体" panose="02010609060101010101" charset="-122"/>
                <a:sym typeface="+mn-ea"/>
              </a:rPr>
              <a:t>在电力相对过剩的情况下，雄安新区无疑为广大电力企业提供了新的市场空间。</a:t>
            </a:r>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幻灯片图像占位符 1"/>
          <p:cNvSpPr>
            <a:spLocks noGrp="1" noRot="1" noChangeAspect="1"/>
          </p:cNvSpPr>
          <p:nvPr>
            <p:ph type="sldImg"/>
          </p:nvPr>
        </p:nvSpPr>
        <p:spPr/>
      </p:sp>
      <p:sp>
        <p:nvSpPr>
          <p:cNvPr id="6146" name="文本占位符 2"/>
          <p:cNvSpPr>
            <a:spLocks noGrp="1"/>
          </p:cNvSpPr>
          <p:nvPr>
            <p:ph type="body"/>
          </p:nvPr>
        </p:nvSpPr>
        <p:spPr/>
        <p:txBody>
          <a:bodyPr lIns="91440" tIns="45720" rIns="91440" bIns="45720" anchor="t"/>
          <a:lstStyle/>
          <a:p>
            <a:pPr lvl="0"/>
            <a:r>
              <a:rPr lang="zh-CN" altLang="en-US">
                <a:latin typeface="黑体" panose="02010609060101010101" charset="-122"/>
                <a:ea typeface="黑体" panose="02010609060101010101" charset="-122"/>
                <a:sym typeface="+mn-ea"/>
              </a:rPr>
              <a:t>在电力相对过剩的情况下，雄安新区无疑为广大电力企业提供了新的市场空间。</a:t>
            </a:r>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落实电力体制改革措施。推进输配电价改革，加强成本监审，有序扩大试点范围。推进南方、京津 冀等区域电力市场和贵州、云南、山西等省电力市场建设综合改革试点。按照相对独立原则，组建京津 冀、南方、贵州、云南、山西等电力交易机构。推进放开售电业务和增量配电投资业务，在广东、重庆 等地开展售电侧专项改革试点。</a:t>
            </a:r>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幻灯片图像占位符 1"/>
          <p:cNvSpPr>
            <a:spLocks noGrp="1" noRot="1" noChangeAspect="1"/>
          </p:cNvSpPr>
          <p:nvPr>
            <p:ph type="sldImg"/>
          </p:nvPr>
        </p:nvSpPr>
        <p:spPr/>
      </p:sp>
      <p:sp>
        <p:nvSpPr>
          <p:cNvPr id="31746" name="文本占位符 2"/>
          <p:cNvSpPr>
            <a:spLocks noGrp="1"/>
          </p:cNvSpPr>
          <p:nvPr>
            <p:ph type="body"/>
          </p:nvPr>
        </p:nvSpPr>
        <p:spPr/>
        <p:txBody>
          <a:bodyPr lIns="91440" tIns="45720" rIns="91440" bIns="45720" anchor="t"/>
          <a:lstStyle/>
          <a:p>
            <a:pPr lvl="0"/>
            <a:r>
              <a:rPr lang="zh-CN" altLang="en-US"/>
              <a:t>京津冀协同发展专家咨询委员会组长、中国工程院主席团名誉主席徐匡迪</a:t>
            </a:r>
            <a:endParaRPr lang="zh-CN" altLang="en-US"/>
          </a:p>
          <a:p>
            <a:pPr lvl="0"/>
            <a:r>
              <a:rPr lang="zh-CN" altLang="en-US"/>
              <a:t>燕山—太行山片区环绕京津地区，区域面积为9.3万平方公里，涉及人口1097.5万人，人均地区生产总值为11914.8元，是国家新一轮扶贫攻坚主战场之一。规划涉及范围包括河北、山西、内蒙古三省区的33个县。其中我省的22个县分别为：承德县、平泉、隆化、丰宁、围场、宣化、张北、康保、沽源、尚义、蔚县、阳原、怀安、万全、涞水、阜平、唐县、涞源、望都、易县、曲阳、顺平。</a:t>
            </a:r>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幻灯片图像占位符 1"/>
          <p:cNvSpPr>
            <a:spLocks noGrp="1" noRot="1" noChangeAspect="1"/>
          </p:cNvSpPr>
          <p:nvPr>
            <p:ph type="sldImg"/>
          </p:nvPr>
        </p:nvSpPr>
        <p:spPr/>
      </p:sp>
      <p:sp>
        <p:nvSpPr>
          <p:cNvPr id="31746" name="文本占位符 2"/>
          <p:cNvSpPr>
            <a:spLocks noGrp="1"/>
          </p:cNvSpPr>
          <p:nvPr>
            <p:ph type="body"/>
          </p:nvPr>
        </p:nvSpPr>
        <p:spPr/>
        <p:txBody>
          <a:bodyPr lIns="91440" tIns="45720" rIns="91440" bIns="45720" anchor="t"/>
          <a:lstStyle/>
          <a:p>
            <a:pPr lvl="0"/>
            <a:r>
              <a:rPr lang="zh-CN" altLang="en-US"/>
              <a:t>落实电力体制改革措施。推进输配电价改革，加强成本监审，有序扩大试点范围。推进南方、京津 冀等区域电力市场和贵州、云南、山西等省电力市场建设综合改革试点。按照相对独立原则，组建京津 冀、南方、贵州、云南、山西等电力交易机构。推进放开售电业务和增量配电投资业务，在广东、重庆 等地开展售电侧专项改革试点。</a:t>
            </a:r>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幻灯片图像占位符 1"/>
          <p:cNvSpPr>
            <a:spLocks noGrp="1" noRot="1" noChangeAspect="1"/>
          </p:cNvSpPr>
          <p:nvPr>
            <p:ph type="sldImg"/>
          </p:nvPr>
        </p:nvSpPr>
        <p:spPr/>
      </p:sp>
      <p:sp>
        <p:nvSpPr>
          <p:cNvPr id="6146" name="文本占位符 2"/>
          <p:cNvSpPr>
            <a:spLocks noGrp="1"/>
          </p:cNvSpPr>
          <p:nvPr>
            <p:ph type="body"/>
          </p:nvPr>
        </p:nvSpPr>
        <p:spPr/>
        <p:txBody>
          <a:bodyPr lIns="91440" tIns="45720" rIns="91440" bIns="45720" anchor="t"/>
          <a:lstStyle/>
          <a:p>
            <a:pPr lvl="0"/>
            <a:r>
              <a:rPr lang="zh-CN" altLang="en-US">
                <a:latin typeface="黑体" panose="02010609060101010101" charset="-122"/>
                <a:ea typeface="黑体" panose="02010609060101010101" charset="-122"/>
                <a:sym typeface="+mn-ea"/>
              </a:rPr>
              <a:t>雄县：预计到2020年，</a:t>
            </a:r>
            <a:endParaRPr lang="zh-CN" altLang="en-US">
              <a:latin typeface="黑体" panose="02010609060101010101" charset="-122"/>
              <a:ea typeface="黑体" panose="02010609060101010101" charset="-122"/>
            </a:endParaRPr>
          </a:p>
          <a:p>
            <a:pPr marL="285750" indent="-285750">
              <a:buFont typeface="Wingdings" panose="05000000000000000000" charset="0"/>
              <a:buChar char="l"/>
            </a:pPr>
            <a:r>
              <a:rPr lang="zh-CN" altLang="en-US">
                <a:latin typeface="黑体" panose="02010609060101010101" charset="-122"/>
                <a:ea typeface="黑体" panose="02010609060101010101" charset="-122"/>
                <a:sym typeface="+mn-ea"/>
              </a:rPr>
              <a:t>全县新能源和清洁能源消费量占全部能源消费量的60%以上；</a:t>
            </a:r>
            <a:endParaRPr lang="zh-CN" altLang="en-US">
              <a:latin typeface="黑体" panose="02010609060101010101" charset="-122"/>
              <a:ea typeface="黑体" panose="02010609060101010101" charset="-122"/>
            </a:endParaRPr>
          </a:p>
          <a:p>
            <a:pPr marL="285750" indent="-285750">
              <a:buFont typeface="Wingdings" panose="05000000000000000000" charset="0"/>
              <a:buChar char="l"/>
            </a:pPr>
            <a:r>
              <a:rPr lang="zh-CN" altLang="en-US">
                <a:latin typeface="黑体" panose="02010609060101010101" charset="-122"/>
                <a:ea typeface="黑体" panose="02010609060101010101" charset="-122"/>
                <a:sym typeface="+mn-ea"/>
              </a:rPr>
              <a:t>城镇居民生活供暖100%利用地热能采暖；</a:t>
            </a:r>
            <a:endParaRPr lang="zh-CN" altLang="en-US">
              <a:latin typeface="黑体" panose="02010609060101010101" charset="-122"/>
              <a:ea typeface="黑体" panose="02010609060101010101" charset="-122"/>
            </a:endParaRPr>
          </a:p>
          <a:p>
            <a:pPr marL="285750" indent="-285750">
              <a:buFont typeface="Wingdings" panose="05000000000000000000" charset="0"/>
              <a:buChar char="l"/>
            </a:pPr>
            <a:r>
              <a:rPr lang="zh-CN" altLang="en-US">
                <a:latin typeface="黑体" panose="02010609060101010101" charset="-122"/>
                <a:ea typeface="黑体" panose="02010609060101010101" charset="-122"/>
                <a:sym typeface="+mn-ea"/>
              </a:rPr>
              <a:t>绿色电力消费量达到全部用电量的18%；</a:t>
            </a:r>
            <a:endParaRPr lang="zh-CN" altLang="en-US">
              <a:latin typeface="黑体" panose="02010609060101010101" charset="-122"/>
              <a:ea typeface="黑体" panose="02010609060101010101" charset="-122"/>
            </a:endParaRPr>
          </a:p>
          <a:p>
            <a:pPr marL="285750" indent="-285750">
              <a:buFont typeface="Wingdings" panose="05000000000000000000" charset="0"/>
              <a:buChar char="l"/>
            </a:pPr>
            <a:r>
              <a:rPr lang="zh-CN" altLang="en-US">
                <a:latin typeface="黑体" panose="02010609060101010101" charset="-122"/>
                <a:ea typeface="黑体" panose="02010609060101010101" charset="-122"/>
                <a:sym typeface="+mn-ea"/>
              </a:rPr>
              <a:t>公共交通100%采用燃气汽车和电动汽车。</a:t>
            </a:r>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幻灯片图像占位符 1"/>
          <p:cNvSpPr>
            <a:spLocks noGrp="1" noRot="1" noChangeAspect="1"/>
          </p:cNvSpPr>
          <p:nvPr>
            <p:ph type="sldImg"/>
          </p:nvPr>
        </p:nvSpPr>
        <p:spPr/>
      </p:sp>
      <p:sp>
        <p:nvSpPr>
          <p:cNvPr id="6146" name="文本占位符 2"/>
          <p:cNvSpPr>
            <a:spLocks noGrp="1"/>
          </p:cNvSpPr>
          <p:nvPr>
            <p:ph type="body"/>
          </p:nvPr>
        </p:nvSpPr>
        <p:spPr/>
        <p:txBody>
          <a:bodyPr lIns="91440" tIns="45720" rIns="91440" bIns="45720" anchor="t"/>
          <a:lstStyle/>
          <a:p>
            <a:pPr lvl="0"/>
            <a:r>
              <a:rPr lang="zh-CN" altLang="en-US">
                <a:latin typeface="黑体" panose="02010609060101010101" charset="-122"/>
                <a:ea typeface="黑体" panose="02010609060101010101" charset="-122"/>
                <a:sym typeface="+mn-ea"/>
              </a:rPr>
              <a:t>雄县：预计到2020年，</a:t>
            </a:r>
            <a:endParaRPr lang="zh-CN" altLang="en-US">
              <a:latin typeface="黑体" panose="02010609060101010101" charset="-122"/>
              <a:ea typeface="黑体" panose="02010609060101010101" charset="-122"/>
            </a:endParaRPr>
          </a:p>
          <a:p>
            <a:pPr marL="285750" indent="-285750">
              <a:buFont typeface="Wingdings" panose="05000000000000000000" charset="0"/>
              <a:buChar char="l"/>
            </a:pPr>
            <a:r>
              <a:rPr lang="zh-CN" altLang="en-US">
                <a:latin typeface="黑体" panose="02010609060101010101" charset="-122"/>
                <a:ea typeface="黑体" panose="02010609060101010101" charset="-122"/>
                <a:sym typeface="+mn-ea"/>
              </a:rPr>
              <a:t>全县新能源和清洁能源消费量占全部能源消费量的60%以上；</a:t>
            </a:r>
            <a:endParaRPr lang="zh-CN" altLang="en-US">
              <a:latin typeface="黑体" panose="02010609060101010101" charset="-122"/>
              <a:ea typeface="黑体" panose="02010609060101010101" charset="-122"/>
            </a:endParaRPr>
          </a:p>
          <a:p>
            <a:pPr marL="285750" indent="-285750">
              <a:buFont typeface="Wingdings" panose="05000000000000000000" charset="0"/>
              <a:buChar char="l"/>
            </a:pPr>
            <a:r>
              <a:rPr lang="zh-CN" altLang="en-US">
                <a:latin typeface="黑体" panose="02010609060101010101" charset="-122"/>
                <a:ea typeface="黑体" panose="02010609060101010101" charset="-122"/>
                <a:sym typeface="+mn-ea"/>
              </a:rPr>
              <a:t>城镇居民生活供暖100%利用地热能采暖；</a:t>
            </a:r>
            <a:endParaRPr lang="zh-CN" altLang="en-US">
              <a:latin typeface="黑体" panose="02010609060101010101" charset="-122"/>
              <a:ea typeface="黑体" panose="02010609060101010101" charset="-122"/>
            </a:endParaRPr>
          </a:p>
          <a:p>
            <a:pPr marL="285750" indent="-285750">
              <a:buFont typeface="Wingdings" panose="05000000000000000000" charset="0"/>
              <a:buChar char="l"/>
            </a:pPr>
            <a:r>
              <a:rPr lang="zh-CN" altLang="en-US">
                <a:latin typeface="黑体" panose="02010609060101010101" charset="-122"/>
                <a:ea typeface="黑体" panose="02010609060101010101" charset="-122"/>
                <a:sym typeface="+mn-ea"/>
              </a:rPr>
              <a:t>绿色电力消费量达到全部用电量的18%；</a:t>
            </a:r>
            <a:endParaRPr lang="zh-CN" altLang="en-US">
              <a:latin typeface="黑体" panose="02010609060101010101" charset="-122"/>
              <a:ea typeface="黑体" panose="02010609060101010101" charset="-122"/>
            </a:endParaRPr>
          </a:p>
          <a:p>
            <a:pPr marL="285750" indent="-285750">
              <a:buFont typeface="Wingdings" panose="05000000000000000000" charset="0"/>
              <a:buChar char="l"/>
            </a:pPr>
            <a:r>
              <a:rPr lang="zh-CN" altLang="en-US">
                <a:latin typeface="黑体" panose="02010609060101010101" charset="-122"/>
                <a:ea typeface="黑体" panose="02010609060101010101" charset="-122"/>
                <a:sym typeface="+mn-ea"/>
              </a:rPr>
              <a:t>公共交通100%采用燃气汽车和电动汽车。</a:t>
            </a:r>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幻灯片图像占位符 1"/>
          <p:cNvSpPr>
            <a:spLocks noGrp="1" noRot="1" noChangeAspect="1"/>
          </p:cNvSpPr>
          <p:nvPr>
            <p:ph type="sldImg"/>
          </p:nvPr>
        </p:nvSpPr>
        <p:spPr/>
      </p:sp>
      <p:sp>
        <p:nvSpPr>
          <p:cNvPr id="6146" name="文本占位符 2"/>
          <p:cNvSpPr>
            <a:spLocks noGrp="1"/>
          </p:cNvSpPr>
          <p:nvPr>
            <p:ph type="body"/>
          </p:nvPr>
        </p:nvSpPr>
        <p:spPr/>
        <p:txBody>
          <a:bodyPr lIns="91440" tIns="45720" rIns="91440" bIns="45720" anchor="t"/>
          <a:lstStyle/>
          <a:p>
            <a:pPr lvl="0"/>
            <a:r>
              <a:rPr lang="zh-CN" altLang="en-US">
                <a:latin typeface="黑体" panose="02010609060101010101" charset="-122"/>
                <a:ea typeface="黑体" panose="02010609060101010101" charset="-122"/>
                <a:sym typeface="+mn-ea"/>
              </a:rPr>
              <a:t>在电力相对过剩的情况下，雄安新区无疑为广大电力企业提供了新的市场空间。</a:t>
            </a:r>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幻灯片图像占位符 1"/>
          <p:cNvSpPr>
            <a:spLocks noGrp="1" noRot="1" noChangeAspect="1"/>
          </p:cNvSpPr>
          <p:nvPr>
            <p:ph type="sldImg"/>
          </p:nvPr>
        </p:nvSpPr>
        <p:spPr/>
      </p:sp>
      <p:sp>
        <p:nvSpPr>
          <p:cNvPr id="6146" name="文本占位符 2"/>
          <p:cNvSpPr>
            <a:spLocks noGrp="1"/>
          </p:cNvSpPr>
          <p:nvPr>
            <p:ph type="body"/>
          </p:nvPr>
        </p:nvSpPr>
        <p:spPr/>
        <p:txBody>
          <a:bodyPr lIns="91440" tIns="45720" rIns="91440" bIns="45720" anchor="t"/>
          <a:lstStyle/>
          <a:p>
            <a:pPr lvl="0"/>
            <a:r>
              <a:rPr lang="zh-CN" altLang="en-US">
                <a:latin typeface="黑体" panose="02010609060101010101" charset="-122"/>
                <a:ea typeface="黑体" panose="02010609060101010101" charset="-122"/>
                <a:sym typeface="+mn-ea"/>
              </a:rPr>
              <a:t>在电力相对过剩的情况下，雄安新区无疑为广大电力企业提供了新的市场空间。</a:t>
            </a:r>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幻灯片图像占位符 1"/>
          <p:cNvSpPr>
            <a:spLocks noGrp="1" noRot="1" noChangeAspect="1"/>
          </p:cNvSpPr>
          <p:nvPr>
            <p:ph type="sldImg"/>
          </p:nvPr>
        </p:nvSpPr>
        <p:spPr/>
      </p:sp>
      <p:sp>
        <p:nvSpPr>
          <p:cNvPr id="6146" name="文本占位符 2"/>
          <p:cNvSpPr>
            <a:spLocks noGrp="1"/>
          </p:cNvSpPr>
          <p:nvPr>
            <p:ph type="body"/>
          </p:nvPr>
        </p:nvSpPr>
        <p:spPr/>
        <p:txBody>
          <a:bodyPr lIns="91440" tIns="45720" rIns="91440" bIns="45720" anchor="t"/>
          <a:lstStyle/>
          <a:p>
            <a:pPr lvl="0"/>
            <a:r>
              <a:rPr lang="zh-CN" altLang="en-US">
                <a:latin typeface="黑体" panose="02010609060101010101" charset="-122"/>
                <a:ea typeface="黑体" panose="02010609060101010101" charset="-122"/>
                <a:sym typeface="+mn-ea"/>
              </a:rPr>
              <a:t>在电力相对过剩的情况下，雄安新区无疑为广大电力企业提供了新的市场空间。</a:t>
            </a:r>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pPr fontAlgn="auto"/>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auto"/>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lstStyle/>
          <a:p>
            <a:pPr fontAlgn="auto"/>
            <a:fld id="{82F288E0-7875-42C4-84C8-98DBBD3BF4D2}" type="datetimeFigureOut">
              <a:rPr lang="zh-CN" altLang="en-US" strike="noStrike" noProof="1" smtClean="0">
                <a:latin typeface="+mn-lt"/>
                <a:ea typeface="+mn-ea"/>
                <a:cs typeface="+mn-cs"/>
              </a:rPr>
            </a:fld>
            <a:endParaRPr lang="zh-CN" altLang="en-US" strike="noStrike" noProof="1"/>
          </a:p>
        </p:txBody>
      </p:sp>
      <p:sp>
        <p:nvSpPr>
          <p:cNvPr id="5" name="页脚占位符 4"/>
          <p:cNvSpPr>
            <a:spLocks noGrp="1"/>
          </p:cNvSpPr>
          <p:nvPr>
            <p:ph type="ftr" sz="quarter" idx="11"/>
          </p:nvPr>
        </p:nvSpPr>
        <p:spPr/>
        <p:txBody>
          <a:bodyPr/>
          <a:lstStyle/>
          <a:p>
            <a:pPr fontAlgn="auto"/>
            <a:endParaRPr lang="zh-CN" altLang="en-US" strike="noStrike" noProof="1"/>
          </a:p>
        </p:txBody>
      </p:sp>
      <p:sp>
        <p:nvSpPr>
          <p:cNvPr id="6" name="灯片编号占位符 5"/>
          <p:cNvSpPr>
            <a:spLocks noGrp="1"/>
          </p:cNvSpPr>
          <p:nvPr>
            <p:ph type="sldNum" sz="quarter" idx="12"/>
          </p:nvPr>
        </p:nvSpPr>
        <p:spPr/>
        <p:txBody>
          <a:bodyPr/>
          <a:lstStyle/>
          <a:p>
            <a:pPr fontAlgn="auto"/>
            <a:fld id="{7D9BB5D0-35E4-459D-AEF3-FE4D7C45CC19}"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fontAlgn="auto"/>
            <a:r>
              <a:rPr lang="zh-CN" altLang="en-US" strike="noStrike" noProof="1" smtClean="0"/>
              <a:t>单击此处编辑母版文本样式</a:t>
            </a:r>
            <a:endParaRPr lang="zh-CN" altLang="en-US" strike="noStrike" noProof="1" smtClean="0"/>
          </a:p>
          <a:p>
            <a:pPr lvl="1" fontAlgn="auto"/>
            <a:r>
              <a:rPr lang="zh-CN" altLang="en-US" strike="noStrike" noProof="1" smtClean="0"/>
              <a:t>第二级</a:t>
            </a:r>
            <a:endParaRPr lang="zh-CN" altLang="en-US" strike="noStrike" noProof="1" smtClean="0"/>
          </a:p>
          <a:p>
            <a:pPr lvl="2" fontAlgn="auto"/>
            <a:r>
              <a:rPr lang="zh-CN" altLang="en-US" strike="noStrike" noProof="1" smtClean="0"/>
              <a:t>第三级</a:t>
            </a:r>
            <a:endParaRPr lang="zh-CN" altLang="en-US" strike="noStrike" noProof="1" smtClean="0"/>
          </a:p>
          <a:p>
            <a:pPr lvl="3" fontAlgn="auto"/>
            <a:r>
              <a:rPr lang="zh-CN" altLang="en-US" strike="noStrike" noProof="1" smtClean="0"/>
              <a:t>第四级</a:t>
            </a:r>
            <a:endParaRPr lang="zh-CN" altLang="en-US" strike="noStrike" noProof="1" smtClean="0"/>
          </a:p>
          <a:p>
            <a:pPr lvl="4" fontAlgn="auto"/>
            <a:r>
              <a:rPr lang="zh-CN" altLang="en-US" strike="noStrike" noProof="1" smtClean="0"/>
              <a:t>第五级</a:t>
            </a:r>
            <a:endParaRPr lang="zh-CN" altLang="en-US" strike="noStrike" noProof="1"/>
          </a:p>
        </p:txBody>
      </p:sp>
      <p:sp>
        <p:nvSpPr>
          <p:cNvPr id="3" name="日期占位符 2"/>
          <p:cNvSpPr>
            <a:spLocks noGrp="1"/>
          </p:cNvSpPr>
          <p:nvPr>
            <p:ph type="dt" sz="half" idx="10"/>
          </p:nvPr>
        </p:nvSpPr>
        <p:spPr/>
        <p:txBody>
          <a:bodyPr/>
          <a:lstStyle/>
          <a:p>
            <a:pPr fontAlgn="auto"/>
            <a:fld id="{82F288E0-7875-42C4-84C8-98DBBD3BF4D2}" type="datetimeFigureOut">
              <a:rPr lang="zh-CN" altLang="en-US" strike="noStrike" noProof="1" smtClean="0">
                <a:latin typeface="+mn-lt"/>
                <a:ea typeface="+mn-ea"/>
                <a:cs typeface="+mn-cs"/>
              </a:rPr>
            </a:fld>
            <a:endParaRPr lang="zh-CN" altLang="en-US" strike="noStrike" noProof="1"/>
          </a:p>
        </p:txBody>
      </p:sp>
      <p:sp>
        <p:nvSpPr>
          <p:cNvPr id="4" name="页脚占位符 3"/>
          <p:cNvSpPr>
            <a:spLocks noGrp="1"/>
          </p:cNvSpPr>
          <p:nvPr>
            <p:ph type="ftr" sz="quarter" idx="11"/>
          </p:nvPr>
        </p:nvSpPr>
        <p:spPr/>
        <p:txBody>
          <a:bodyPr/>
          <a:lstStyle/>
          <a:p>
            <a:pPr fontAlgn="auto"/>
            <a:endParaRPr lang="zh-CN" altLang="en-US" strike="noStrike" noProof="1"/>
          </a:p>
        </p:txBody>
      </p:sp>
      <p:sp>
        <p:nvSpPr>
          <p:cNvPr id="5" name="灯片编号占位符 4"/>
          <p:cNvSpPr>
            <a:spLocks noGrp="1"/>
          </p:cNvSpPr>
          <p:nvPr>
            <p:ph type="sldNum" sz="quarter" idx="12"/>
          </p:nvPr>
        </p:nvSpPr>
        <p:spPr/>
        <p:txBody>
          <a:bodyPr/>
          <a:lstStyle/>
          <a:p>
            <a:pPr fontAlgn="auto"/>
            <a:fld id="{7D9BB5D0-35E4-459D-AEF3-FE4D7C45CC19}"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auto"/>
            <a:r>
              <a:rPr lang="zh-CN" altLang="en-US" strike="noStrike" noProof="1" smtClean="0"/>
              <a:t>单击此处编辑母版文本样式</a:t>
            </a:r>
            <a:endParaRPr lang="zh-CN" altLang="en-US" strike="noStrike" noProof="1" smtClean="0"/>
          </a:p>
          <a:p>
            <a:pPr lvl="1" fontAlgn="auto"/>
            <a:r>
              <a:rPr lang="zh-CN" altLang="en-US" strike="noStrike" noProof="1" smtClean="0"/>
              <a:t>第二级</a:t>
            </a:r>
            <a:endParaRPr lang="zh-CN" altLang="en-US" strike="noStrike" noProof="1" smtClean="0"/>
          </a:p>
          <a:p>
            <a:pPr lvl="2" fontAlgn="auto"/>
            <a:r>
              <a:rPr lang="zh-CN" altLang="en-US" strike="noStrike" noProof="1" smtClean="0"/>
              <a:t>第三级</a:t>
            </a:r>
            <a:endParaRPr lang="zh-CN" altLang="en-US" strike="noStrike" noProof="1" smtClean="0"/>
          </a:p>
          <a:p>
            <a:pPr lvl="3" fontAlgn="auto"/>
            <a:r>
              <a:rPr lang="zh-CN" altLang="en-US" strike="noStrike" noProof="1" smtClean="0"/>
              <a:t>第四级</a:t>
            </a:r>
            <a:endParaRPr lang="zh-CN" altLang="en-US" strike="noStrike" noProof="1" smtClean="0"/>
          </a:p>
          <a:p>
            <a:pPr lvl="4" fontAlgn="auto"/>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lstStyle/>
          <a:p>
            <a:pPr fontAlgn="auto"/>
            <a:fld id="{82F288E0-7875-42C4-84C8-98DBBD3BF4D2}" type="datetimeFigureOut">
              <a:rPr lang="zh-CN" altLang="en-US" strike="noStrike" noProof="1" smtClean="0">
                <a:latin typeface="+mn-lt"/>
                <a:ea typeface="+mn-ea"/>
                <a:cs typeface="+mn-cs"/>
              </a:rPr>
            </a:fld>
            <a:endParaRPr lang="zh-CN" altLang="en-US" strike="noStrike" noProof="1"/>
          </a:p>
        </p:txBody>
      </p:sp>
      <p:sp>
        <p:nvSpPr>
          <p:cNvPr id="5" name="页脚占位符 4"/>
          <p:cNvSpPr>
            <a:spLocks noGrp="1"/>
          </p:cNvSpPr>
          <p:nvPr>
            <p:ph type="ftr" sz="quarter" idx="11"/>
          </p:nvPr>
        </p:nvSpPr>
        <p:spPr/>
        <p:txBody>
          <a:bodyPr/>
          <a:lstStyle/>
          <a:p>
            <a:pPr fontAlgn="auto"/>
            <a:endParaRPr lang="zh-CN" altLang="en-US" strike="noStrike" noProof="1"/>
          </a:p>
        </p:txBody>
      </p:sp>
      <p:sp>
        <p:nvSpPr>
          <p:cNvPr id="6" name="灯片编号占位符 5"/>
          <p:cNvSpPr>
            <a:spLocks noGrp="1"/>
          </p:cNvSpPr>
          <p:nvPr>
            <p:ph type="sldNum" sz="quarter" idx="12"/>
          </p:nvPr>
        </p:nvSpPr>
        <p:spPr/>
        <p:txBody>
          <a:bodyPr/>
          <a:lstStyle/>
          <a:p>
            <a:pPr fontAlgn="auto"/>
            <a:fld id="{7D9BB5D0-35E4-459D-AEF3-FE4D7C45CC19}"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pPr fontAlgn="auto"/>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fontAlgn="auto"/>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lstStyle/>
          <a:p>
            <a:pPr fontAlgn="auto"/>
            <a:fld id="{82F288E0-7875-42C4-84C8-98DBBD3BF4D2}" type="datetimeFigureOut">
              <a:rPr lang="zh-CN" altLang="en-US" strike="noStrike" noProof="1" smtClean="0">
                <a:latin typeface="+mn-lt"/>
                <a:ea typeface="+mn-ea"/>
                <a:cs typeface="+mn-cs"/>
              </a:rPr>
            </a:fld>
            <a:endParaRPr lang="zh-CN" altLang="en-US" strike="noStrike" noProof="1"/>
          </a:p>
        </p:txBody>
      </p:sp>
      <p:sp>
        <p:nvSpPr>
          <p:cNvPr id="5" name="页脚占位符 4"/>
          <p:cNvSpPr>
            <a:spLocks noGrp="1"/>
          </p:cNvSpPr>
          <p:nvPr>
            <p:ph type="ftr" sz="quarter" idx="11"/>
          </p:nvPr>
        </p:nvSpPr>
        <p:spPr/>
        <p:txBody>
          <a:bodyPr/>
          <a:lstStyle/>
          <a:p>
            <a:pPr fontAlgn="auto"/>
            <a:endParaRPr lang="zh-CN" altLang="en-US" strike="noStrike" noProof="1"/>
          </a:p>
        </p:txBody>
      </p:sp>
      <p:sp>
        <p:nvSpPr>
          <p:cNvPr id="6" name="灯片编号占位符 5"/>
          <p:cNvSpPr>
            <a:spLocks noGrp="1"/>
          </p:cNvSpPr>
          <p:nvPr>
            <p:ph type="sldNum" sz="quarter" idx="12"/>
          </p:nvPr>
        </p:nvSpPr>
        <p:spPr/>
        <p:txBody>
          <a:bodyPr/>
          <a:lstStyle/>
          <a:p>
            <a:pPr fontAlgn="auto"/>
            <a:fld id="{7D9BB5D0-35E4-459D-AEF3-FE4D7C45CC19}"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838200" y="1825625"/>
            <a:ext cx="5181600" cy="4351338"/>
          </a:xfrm>
        </p:spPr>
        <p:txBody>
          <a:bodyPr/>
          <a:lstStyle/>
          <a:p>
            <a:pPr lvl="0" fontAlgn="auto"/>
            <a:r>
              <a:rPr lang="zh-CN" altLang="en-US" strike="noStrike" noProof="1" smtClean="0"/>
              <a:t>单击此处编辑母版文本样式</a:t>
            </a:r>
            <a:endParaRPr lang="zh-CN" altLang="en-US" strike="noStrike" noProof="1" smtClean="0"/>
          </a:p>
          <a:p>
            <a:pPr lvl="1" fontAlgn="auto"/>
            <a:r>
              <a:rPr lang="zh-CN" altLang="en-US" strike="noStrike" noProof="1" smtClean="0"/>
              <a:t>第二级</a:t>
            </a:r>
            <a:endParaRPr lang="zh-CN" altLang="en-US" strike="noStrike" noProof="1" smtClean="0"/>
          </a:p>
          <a:p>
            <a:pPr lvl="2" fontAlgn="auto"/>
            <a:r>
              <a:rPr lang="zh-CN" altLang="en-US" strike="noStrike" noProof="1" smtClean="0"/>
              <a:t>第三级</a:t>
            </a:r>
            <a:endParaRPr lang="zh-CN" altLang="en-US" strike="noStrike" noProof="1" smtClean="0"/>
          </a:p>
          <a:p>
            <a:pPr lvl="3" fontAlgn="auto"/>
            <a:r>
              <a:rPr lang="zh-CN" altLang="en-US" strike="noStrike" noProof="1" smtClean="0"/>
              <a:t>第四级</a:t>
            </a:r>
            <a:endParaRPr lang="zh-CN" altLang="en-US" strike="noStrike" noProof="1" smtClean="0"/>
          </a:p>
          <a:p>
            <a:pPr lvl="4" fontAlgn="auto"/>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6172200" y="1825625"/>
            <a:ext cx="5181600" cy="4351338"/>
          </a:xfrm>
        </p:spPr>
        <p:txBody>
          <a:bodyPr/>
          <a:lstStyle/>
          <a:p>
            <a:pPr lvl="0" fontAlgn="auto"/>
            <a:r>
              <a:rPr lang="zh-CN" altLang="en-US" strike="noStrike" noProof="1" smtClean="0"/>
              <a:t>单击此处编辑母版文本样式</a:t>
            </a:r>
            <a:endParaRPr lang="zh-CN" altLang="en-US" strike="noStrike" noProof="1" smtClean="0"/>
          </a:p>
          <a:p>
            <a:pPr lvl="1" fontAlgn="auto"/>
            <a:r>
              <a:rPr lang="zh-CN" altLang="en-US" strike="noStrike" noProof="1" smtClean="0"/>
              <a:t>第二级</a:t>
            </a:r>
            <a:endParaRPr lang="zh-CN" altLang="en-US" strike="noStrike" noProof="1" smtClean="0"/>
          </a:p>
          <a:p>
            <a:pPr lvl="2" fontAlgn="auto"/>
            <a:r>
              <a:rPr lang="zh-CN" altLang="en-US" strike="noStrike" noProof="1" smtClean="0"/>
              <a:t>第三级</a:t>
            </a:r>
            <a:endParaRPr lang="zh-CN" altLang="en-US" strike="noStrike" noProof="1" smtClean="0"/>
          </a:p>
          <a:p>
            <a:pPr lvl="3" fontAlgn="auto"/>
            <a:r>
              <a:rPr lang="zh-CN" altLang="en-US" strike="noStrike" noProof="1" smtClean="0"/>
              <a:t>第四级</a:t>
            </a:r>
            <a:endParaRPr lang="zh-CN" altLang="en-US" strike="noStrike" noProof="1" smtClean="0"/>
          </a:p>
          <a:p>
            <a:pPr lvl="4" fontAlgn="auto"/>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lstStyle/>
          <a:p>
            <a:pPr fontAlgn="auto"/>
            <a:fld id="{82F288E0-7875-42C4-84C8-98DBBD3BF4D2}" type="datetimeFigureOut">
              <a:rPr lang="zh-CN" altLang="en-US" strike="noStrike" noProof="1" smtClean="0">
                <a:latin typeface="+mn-lt"/>
                <a:ea typeface="+mn-ea"/>
                <a:cs typeface="+mn-cs"/>
              </a:rPr>
            </a:fld>
            <a:endParaRPr lang="zh-CN" altLang="en-US" strike="noStrike" noProof="1"/>
          </a:p>
        </p:txBody>
      </p:sp>
      <p:sp>
        <p:nvSpPr>
          <p:cNvPr id="6" name="页脚占位符 5"/>
          <p:cNvSpPr>
            <a:spLocks noGrp="1"/>
          </p:cNvSpPr>
          <p:nvPr>
            <p:ph type="ftr" sz="quarter" idx="11"/>
          </p:nvPr>
        </p:nvSpPr>
        <p:spPr/>
        <p:txBody>
          <a:bodyPr/>
          <a:lstStyle/>
          <a:p>
            <a:pPr fontAlgn="auto"/>
            <a:endParaRPr lang="zh-CN" altLang="en-US" strike="noStrike" noProof="1"/>
          </a:p>
        </p:txBody>
      </p:sp>
      <p:sp>
        <p:nvSpPr>
          <p:cNvPr id="7" name="灯片编号占位符 6"/>
          <p:cNvSpPr>
            <a:spLocks noGrp="1"/>
          </p:cNvSpPr>
          <p:nvPr>
            <p:ph type="sldNum" sz="quarter" idx="12"/>
          </p:nvPr>
        </p:nvSpPr>
        <p:spPr/>
        <p:txBody>
          <a:bodyPr/>
          <a:lstStyle/>
          <a:p>
            <a:pPr fontAlgn="auto"/>
            <a:fld id="{7D9BB5D0-35E4-459D-AEF3-FE4D7C45CC19}"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pPr fontAlgn="auto"/>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fontAlgn="auto"/>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1186774" y="2665379"/>
            <a:ext cx="4873574" cy="3524284"/>
          </a:xfrm>
        </p:spPr>
        <p:txBody>
          <a:bodyPr/>
          <a:lstStyle/>
          <a:p>
            <a:pPr lvl="0" fontAlgn="auto"/>
            <a:r>
              <a:rPr lang="zh-CN" altLang="en-US" strike="noStrike" noProof="1" smtClean="0"/>
              <a:t>单击此处编辑母版文本样式</a:t>
            </a:r>
            <a:endParaRPr lang="zh-CN" altLang="en-US" strike="noStrike" noProof="1" smtClean="0"/>
          </a:p>
          <a:p>
            <a:pPr lvl="1" fontAlgn="auto"/>
            <a:r>
              <a:rPr lang="zh-CN" altLang="en-US" strike="noStrike" noProof="1" smtClean="0"/>
              <a:t>第二级</a:t>
            </a:r>
            <a:endParaRPr lang="zh-CN" altLang="en-US" strike="noStrike" noProof="1" smtClean="0"/>
          </a:p>
          <a:p>
            <a:pPr lvl="2" fontAlgn="auto"/>
            <a:r>
              <a:rPr lang="zh-CN" altLang="en-US" strike="noStrike" noProof="1" smtClean="0"/>
              <a:t>第三级</a:t>
            </a:r>
            <a:endParaRPr lang="zh-CN" altLang="en-US" strike="noStrike" noProof="1" smtClean="0"/>
          </a:p>
          <a:p>
            <a:pPr lvl="3" fontAlgn="auto"/>
            <a:r>
              <a:rPr lang="zh-CN" altLang="en-US" strike="noStrike" noProof="1" smtClean="0"/>
              <a:t>第四级</a:t>
            </a:r>
            <a:endParaRPr lang="zh-CN" altLang="en-US" strike="noStrike" noProof="1" smtClean="0"/>
          </a:p>
          <a:p>
            <a:pPr lvl="4" fontAlgn="auto"/>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fontAlgn="auto"/>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6256938" y="2665379"/>
            <a:ext cx="4897576" cy="3524284"/>
          </a:xfrm>
        </p:spPr>
        <p:txBody>
          <a:bodyPr/>
          <a:lstStyle/>
          <a:p>
            <a:pPr lvl="0" fontAlgn="auto"/>
            <a:r>
              <a:rPr lang="zh-CN" altLang="en-US" strike="noStrike" noProof="1" smtClean="0"/>
              <a:t>单击此处编辑母版文本样式</a:t>
            </a:r>
            <a:endParaRPr lang="zh-CN" altLang="en-US" strike="noStrike" noProof="1" smtClean="0"/>
          </a:p>
          <a:p>
            <a:pPr lvl="1" fontAlgn="auto"/>
            <a:r>
              <a:rPr lang="zh-CN" altLang="en-US" strike="noStrike" noProof="1" smtClean="0"/>
              <a:t>第二级</a:t>
            </a:r>
            <a:endParaRPr lang="zh-CN" altLang="en-US" strike="noStrike" noProof="1" smtClean="0"/>
          </a:p>
          <a:p>
            <a:pPr lvl="2" fontAlgn="auto"/>
            <a:r>
              <a:rPr lang="zh-CN" altLang="en-US" strike="noStrike" noProof="1" smtClean="0"/>
              <a:t>第三级</a:t>
            </a:r>
            <a:endParaRPr lang="zh-CN" altLang="en-US" strike="noStrike" noProof="1" smtClean="0"/>
          </a:p>
          <a:p>
            <a:pPr lvl="3" fontAlgn="auto"/>
            <a:r>
              <a:rPr lang="zh-CN" altLang="en-US" strike="noStrike" noProof="1" smtClean="0"/>
              <a:t>第四级</a:t>
            </a:r>
            <a:endParaRPr lang="zh-CN" altLang="en-US" strike="noStrike" noProof="1" smtClean="0"/>
          </a:p>
          <a:p>
            <a:pPr lvl="4" fontAlgn="auto"/>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lstStyle/>
          <a:p>
            <a:pPr fontAlgn="auto"/>
            <a:fld id="{82F288E0-7875-42C4-84C8-98DBBD3BF4D2}" type="datetimeFigureOut">
              <a:rPr lang="zh-CN" altLang="en-US" strike="noStrike" noProof="1" smtClean="0">
                <a:latin typeface="+mn-lt"/>
                <a:ea typeface="+mn-ea"/>
                <a:cs typeface="+mn-cs"/>
              </a:rPr>
            </a:fld>
            <a:endParaRPr lang="zh-CN" altLang="en-US" strike="noStrike" noProof="1"/>
          </a:p>
        </p:txBody>
      </p:sp>
      <p:sp>
        <p:nvSpPr>
          <p:cNvPr id="8" name="页脚占位符 7"/>
          <p:cNvSpPr>
            <a:spLocks noGrp="1"/>
          </p:cNvSpPr>
          <p:nvPr>
            <p:ph type="ftr" sz="quarter" idx="11"/>
          </p:nvPr>
        </p:nvSpPr>
        <p:spPr/>
        <p:txBody>
          <a:bodyPr/>
          <a:lstStyle/>
          <a:p>
            <a:pPr fontAlgn="auto"/>
            <a:endParaRPr lang="zh-CN" altLang="en-US" strike="noStrike" noProof="1"/>
          </a:p>
        </p:txBody>
      </p:sp>
      <p:sp>
        <p:nvSpPr>
          <p:cNvPr id="9" name="灯片编号占位符 8"/>
          <p:cNvSpPr>
            <a:spLocks noGrp="1"/>
          </p:cNvSpPr>
          <p:nvPr>
            <p:ph type="sldNum" sz="quarter" idx="12"/>
          </p:nvPr>
        </p:nvSpPr>
        <p:spPr/>
        <p:txBody>
          <a:bodyPr/>
          <a:lstStyle/>
          <a:p>
            <a:pPr fontAlgn="auto"/>
            <a:fld id="{7D9BB5D0-35E4-459D-AEF3-FE4D7C45CC19}"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lstStyle/>
          <a:p>
            <a:pPr fontAlgn="auto"/>
            <a:fld id="{82F288E0-7875-42C4-84C8-98DBBD3BF4D2}" type="datetimeFigureOut">
              <a:rPr lang="zh-CN" altLang="en-US" strike="noStrike" noProof="1" smtClean="0">
                <a:latin typeface="+mn-lt"/>
                <a:ea typeface="+mn-ea"/>
                <a:cs typeface="+mn-cs"/>
              </a:rPr>
            </a:fld>
            <a:endParaRPr lang="zh-CN" altLang="en-US" strike="noStrike" noProof="1"/>
          </a:p>
        </p:txBody>
      </p:sp>
      <p:sp>
        <p:nvSpPr>
          <p:cNvPr id="4" name="页脚占位符 3"/>
          <p:cNvSpPr>
            <a:spLocks noGrp="1"/>
          </p:cNvSpPr>
          <p:nvPr>
            <p:ph type="ftr" sz="quarter" idx="11"/>
          </p:nvPr>
        </p:nvSpPr>
        <p:spPr/>
        <p:txBody>
          <a:bodyPr/>
          <a:lstStyle/>
          <a:p>
            <a:pPr fontAlgn="auto"/>
            <a:endParaRPr lang="zh-CN" altLang="en-US" strike="noStrike" noProof="1"/>
          </a:p>
        </p:txBody>
      </p:sp>
      <p:sp>
        <p:nvSpPr>
          <p:cNvPr id="5" name="灯片编号占位符 4"/>
          <p:cNvSpPr>
            <a:spLocks noGrp="1"/>
          </p:cNvSpPr>
          <p:nvPr>
            <p:ph type="sldNum" sz="quarter" idx="12"/>
          </p:nvPr>
        </p:nvSpPr>
        <p:spPr/>
        <p:txBody>
          <a:bodyPr/>
          <a:lstStyle/>
          <a:p>
            <a:pPr fontAlgn="auto"/>
            <a:fld id="{7D9BB5D0-35E4-459D-AEF3-FE4D7C45CC19}"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fontAlgn="auto"/>
            <a:fld id="{82F288E0-7875-42C4-84C8-98DBBD3BF4D2}" type="datetimeFigureOut">
              <a:rPr lang="zh-CN" altLang="en-US" strike="noStrike" noProof="1" smtClean="0">
                <a:latin typeface="+mn-lt"/>
                <a:ea typeface="+mn-ea"/>
                <a:cs typeface="+mn-cs"/>
              </a:rPr>
            </a:fld>
            <a:endParaRPr lang="zh-CN" altLang="en-US" strike="noStrike" noProof="1"/>
          </a:p>
        </p:txBody>
      </p:sp>
      <p:sp>
        <p:nvSpPr>
          <p:cNvPr id="3" name="页脚占位符 2"/>
          <p:cNvSpPr>
            <a:spLocks noGrp="1"/>
          </p:cNvSpPr>
          <p:nvPr>
            <p:ph type="ftr" sz="quarter" idx="11"/>
          </p:nvPr>
        </p:nvSpPr>
        <p:spPr/>
        <p:txBody>
          <a:bodyPr/>
          <a:lstStyle/>
          <a:p>
            <a:pPr fontAlgn="auto"/>
            <a:endParaRPr lang="zh-CN" altLang="en-US" strike="noStrike" noProof="1"/>
          </a:p>
        </p:txBody>
      </p:sp>
      <p:sp>
        <p:nvSpPr>
          <p:cNvPr id="4" name="灯片编号占位符 3"/>
          <p:cNvSpPr>
            <a:spLocks noGrp="1"/>
          </p:cNvSpPr>
          <p:nvPr>
            <p:ph type="sldNum" sz="quarter" idx="12"/>
          </p:nvPr>
        </p:nvSpPr>
        <p:spPr/>
        <p:txBody>
          <a:bodyPr/>
          <a:lstStyle/>
          <a:p>
            <a:pPr fontAlgn="auto"/>
            <a:fld id="{7D9BB5D0-35E4-459D-AEF3-FE4D7C45CC19}"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pPr fontAlgn="auto"/>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fontAlgn="auto"/>
            <a:endParaRPr lang="zh-CN" altLang="en-US" strike="noStrike" noProof="1"/>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auto"/>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lstStyle/>
          <a:p>
            <a:pPr fontAlgn="auto"/>
            <a:fld id="{82F288E0-7875-42C4-84C8-98DBBD3BF4D2}" type="datetimeFigureOut">
              <a:rPr lang="zh-CN" altLang="en-US" strike="noStrike" noProof="1" smtClean="0">
                <a:latin typeface="+mn-lt"/>
                <a:ea typeface="+mn-ea"/>
                <a:cs typeface="+mn-cs"/>
              </a:rPr>
            </a:fld>
            <a:endParaRPr lang="zh-CN" altLang="en-US" strike="noStrike" noProof="1"/>
          </a:p>
        </p:txBody>
      </p:sp>
      <p:sp>
        <p:nvSpPr>
          <p:cNvPr id="6" name="页脚占位符 5"/>
          <p:cNvSpPr>
            <a:spLocks noGrp="1"/>
          </p:cNvSpPr>
          <p:nvPr>
            <p:ph type="ftr" sz="quarter" idx="11"/>
          </p:nvPr>
        </p:nvSpPr>
        <p:spPr/>
        <p:txBody>
          <a:bodyPr/>
          <a:lstStyle/>
          <a:p>
            <a:pPr fontAlgn="auto"/>
            <a:endParaRPr lang="zh-CN" altLang="en-US" strike="noStrike" noProof="1"/>
          </a:p>
        </p:txBody>
      </p:sp>
      <p:sp>
        <p:nvSpPr>
          <p:cNvPr id="7" name="灯片编号占位符 6"/>
          <p:cNvSpPr>
            <a:spLocks noGrp="1"/>
          </p:cNvSpPr>
          <p:nvPr>
            <p:ph type="sldNum" sz="quarter" idx="12"/>
          </p:nvPr>
        </p:nvSpPr>
        <p:spPr/>
        <p:txBody>
          <a:bodyPr/>
          <a:lstStyle/>
          <a:p>
            <a:pPr fontAlgn="auto"/>
            <a:fld id="{7D9BB5D0-35E4-459D-AEF3-FE4D7C45CC19}"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pPr fontAlgn="auto"/>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838200" y="365125"/>
            <a:ext cx="7734300" cy="5811838"/>
          </a:xfrm>
        </p:spPr>
        <p:txBody>
          <a:bodyPr vert="eaVert"/>
          <a:lstStyle/>
          <a:p>
            <a:pPr lvl="0" fontAlgn="auto"/>
            <a:r>
              <a:rPr lang="zh-CN" altLang="en-US" strike="noStrike" noProof="1" smtClean="0"/>
              <a:t>单击此处编辑母版文本样式</a:t>
            </a:r>
            <a:endParaRPr lang="zh-CN" altLang="en-US" strike="noStrike" noProof="1" smtClean="0"/>
          </a:p>
          <a:p>
            <a:pPr lvl="1" fontAlgn="auto"/>
            <a:r>
              <a:rPr lang="zh-CN" altLang="en-US" strike="noStrike" noProof="1" smtClean="0"/>
              <a:t>第二级</a:t>
            </a:r>
            <a:endParaRPr lang="zh-CN" altLang="en-US" strike="noStrike" noProof="1" smtClean="0"/>
          </a:p>
          <a:p>
            <a:pPr lvl="2" fontAlgn="auto"/>
            <a:r>
              <a:rPr lang="zh-CN" altLang="en-US" strike="noStrike" noProof="1" smtClean="0"/>
              <a:t>第三级</a:t>
            </a:r>
            <a:endParaRPr lang="zh-CN" altLang="en-US" strike="noStrike" noProof="1" smtClean="0"/>
          </a:p>
          <a:p>
            <a:pPr lvl="3" fontAlgn="auto"/>
            <a:r>
              <a:rPr lang="zh-CN" altLang="en-US" strike="noStrike" noProof="1" smtClean="0"/>
              <a:t>第四级</a:t>
            </a:r>
            <a:endParaRPr lang="zh-CN" altLang="en-US" strike="noStrike" noProof="1" smtClean="0"/>
          </a:p>
          <a:p>
            <a:pPr lvl="4" fontAlgn="auto"/>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lstStyle/>
          <a:p>
            <a:pPr fontAlgn="auto"/>
            <a:fld id="{82F288E0-7875-42C4-84C8-98DBBD3BF4D2}" type="datetimeFigureOut">
              <a:rPr lang="zh-CN" altLang="en-US" strike="noStrike" noProof="1" smtClean="0">
                <a:latin typeface="+mn-lt"/>
                <a:ea typeface="+mn-ea"/>
                <a:cs typeface="+mn-cs"/>
              </a:rPr>
            </a:fld>
            <a:endParaRPr lang="zh-CN" altLang="en-US" strike="noStrike" noProof="1"/>
          </a:p>
        </p:txBody>
      </p:sp>
      <p:sp>
        <p:nvSpPr>
          <p:cNvPr id="5" name="页脚占位符 4"/>
          <p:cNvSpPr>
            <a:spLocks noGrp="1"/>
          </p:cNvSpPr>
          <p:nvPr>
            <p:ph type="ftr" sz="quarter" idx="11"/>
          </p:nvPr>
        </p:nvSpPr>
        <p:spPr/>
        <p:txBody>
          <a:bodyPr/>
          <a:lstStyle/>
          <a:p>
            <a:pPr fontAlgn="auto"/>
            <a:endParaRPr lang="zh-CN" altLang="en-US" strike="noStrike" noProof="1"/>
          </a:p>
        </p:txBody>
      </p:sp>
      <p:sp>
        <p:nvSpPr>
          <p:cNvPr id="6" name="灯片编号占位符 5"/>
          <p:cNvSpPr>
            <a:spLocks noGrp="1"/>
          </p:cNvSpPr>
          <p:nvPr>
            <p:ph type="sldNum" sz="quarter" idx="12"/>
          </p:nvPr>
        </p:nvSpPr>
        <p:spPr/>
        <p:txBody>
          <a:bodyPr/>
          <a:lstStyle/>
          <a:p>
            <a:pPr fontAlgn="auto"/>
            <a:fld id="{7D9BB5D0-35E4-459D-AEF3-FE4D7C45CC19}"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1" Type="http://schemas.openxmlformats.org/officeDocument/2006/relationships/theme" Target="../theme/theme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标题占位符 1"/>
          <p:cNvSpPr>
            <a:spLocks noGrp="1"/>
          </p:cNvSpPr>
          <p:nvPr>
            <p:ph type="title"/>
          </p:nvPr>
        </p:nvSpPr>
        <p:spPr>
          <a:xfrm>
            <a:off x="838200" y="365125"/>
            <a:ext cx="10515600" cy="1325563"/>
          </a:xfrm>
          <a:prstGeom prst="rect">
            <a:avLst/>
          </a:prstGeom>
          <a:noFill/>
          <a:ln w="9525">
            <a:noFill/>
          </a:ln>
        </p:spPr>
        <p:txBody>
          <a:bodyPr lIns="91440" tIns="45720" rIns="91440" bIns="45720" anchor="ctr"/>
          <a:lstStyle/>
          <a:p>
            <a:pPr lvl="0"/>
            <a:r>
              <a:rPr lang="zh-CN" altLang="en-US"/>
              <a:t>单击此处编辑母版标题样式</a:t>
            </a:r>
            <a:endParaRPr lang="zh-CN" altLang="en-US"/>
          </a:p>
        </p:txBody>
      </p:sp>
      <p:sp>
        <p:nvSpPr>
          <p:cNvPr id="1027" name="文本占位符 2"/>
          <p:cNvSpPr>
            <a:spLocks noGrp="1"/>
          </p:cNvSpPr>
          <p:nvPr>
            <p:ph type="body"/>
          </p:nvPr>
        </p:nvSpPr>
        <p:spPr>
          <a:xfrm>
            <a:off x="838200" y="1825625"/>
            <a:ext cx="10515600" cy="4351338"/>
          </a:xfrm>
          <a:prstGeom prst="rect">
            <a:avLst/>
          </a:prstGeom>
          <a:noFill/>
          <a:ln w="9525">
            <a:noFill/>
          </a:ln>
        </p:spPr>
        <p:txBody>
          <a:bodyPr lIns="91440" tIns="45720" rIns="91440" bIns="45720" anchor="t"/>
          <a:lstStyle/>
          <a:p>
            <a:pPr lvl="0" indent="-228600"/>
            <a:r>
              <a:rPr lang="zh-CN" altLang="en-US"/>
              <a:t>单击此处编辑母版文本样式</a:t>
            </a:r>
            <a:endParaRPr lang="zh-CN" altLang="en-US"/>
          </a:p>
          <a:p>
            <a:pPr lvl="1" indent="-228600"/>
            <a:r>
              <a:rPr lang="zh-CN" altLang="en-US"/>
              <a:t>第二级</a:t>
            </a:r>
            <a:endParaRPr lang="zh-CN" altLang="en-US"/>
          </a:p>
          <a:p>
            <a:pPr lvl="2" indent="-228600"/>
            <a:r>
              <a:rPr lang="zh-CN" altLang="en-US"/>
              <a:t>第三级</a:t>
            </a:r>
            <a:endParaRPr lang="zh-CN" altLang="en-US"/>
          </a:p>
          <a:p>
            <a:pPr lvl="3" indent="-228600"/>
            <a:r>
              <a:rPr lang="zh-CN" altLang="en-US"/>
              <a:t>第四级</a:t>
            </a:r>
            <a:endParaRPr lang="zh-CN" altLang="en-US"/>
          </a:p>
          <a:p>
            <a:pPr lvl="4" indent="-228600"/>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fld id="{82F288E0-7875-42C4-84C8-98DBBD3BF4D2}" type="datetimeFigureOut">
              <a:rPr lang="zh-CN" altLang="en-US" strike="noStrike" noProof="1" smtClean="0">
                <a:latin typeface="+mn-lt"/>
                <a:ea typeface="+mn-ea"/>
                <a:cs typeface="+mn-cs"/>
              </a:rPr>
            </a:fld>
            <a:endParaRPr lang="zh-CN" altLang="en-US" strike="noStrike" noProof="1"/>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endParaRPr lang="zh-CN" altLang="en-US" strike="noStrike" noProof="1"/>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fld id="{7D9BB5D0-35E4-459D-AEF3-FE4D7C45CC19}" type="slidenum">
              <a:rPr lang="zh-CN" altLang="en-US" strike="noStrike" noProof="1" smtClean="0">
                <a:latin typeface="+mn-lt"/>
                <a:ea typeface="+mn-ea"/>
                <a:cs typeface="+mn-cs"/>
              </a:rPr>
            </a:fld>
            <a:endParaRPr lang="zh-CN" altLang="en-US" strike="noStrike" noProof="1"/>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1.xml.rels><?xml version="1.0" encoding="UTF-8" standalone="yes"?>
<Relationships xmlns="http://schemas.openxmlformats.org/package/2006/relationships"><Relationship Id="rId9" Type="http://schemas.openxmlformats.org/officeDocument/2006/relationships/notesSlide" Target="../notesSlides/notesSlide8.xml"/><Relationship Id="rId8" Type="http://schemas.openxmlformats.org/officeDocument/2006/relationships/vmlDrawing" Target="../drawings/vmlDrawing1.vml"/><Relationship Id="rId7"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emf"/><Relationship Id="rId3" Type="http://schemas.openxmlformats.org/officeDocument/2006/relationships/oleObject" Target="../embeddings/oleObject1.bin"/><Relationship Id="rId2" Type="http://schemas.openxmlformats.org/officeDocument/2006/relationships/image" Target="../media/image11.GIF"/><Relationship Id="rId1" Type="http://schemas.openxmlformats.org/officeDocument/2006/relationships/image" Target="../media/image1.jpeg"/></Relationships>
</file>

<file path=ppt/slides/_rels/slide12.xml.rels><?xml version="1.0" encoding="UTF-8" standalone="yes"?>
<Relationships xmlns="http://schemas.openxmlformats.org/package/2006/relationships"><Relationship Id="rId6" Type="http://schemas.openxmlformats.org/officeDocument/2006/relationships/notesSlide" Target="../notesSlides/notesSlide9.xml"/><Relationship Id="rId5" Type="http://schemas.openxmlformats.org/officeDocument/2006/relationships/slideLayout" Target="../slideLayouts/slideLayout1.xml"/><Relationship Id="rId4" Type="http://schemas.openxmlformats.org/officeDocument/2006/relationships/image" Target="../media/image17.png"/><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jpeg"/></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2.xml"/><Relationship Id="rId2" Type="http://schemas.openxmlformats.org/officeDocument/2006/relationships/image" Target="../media/image1.jpeg"/><Relationship Id="rId1" Type="http://schemas.openxmlformats.org/officeDocument/2006/relationships/image" Target="../media/image18.png"/></Relationships>
</file>

<file path=ppt/slides/_rels/slide14.xml.rels><?xml version="1.0" encoding="UTF-8" standalone="yes"?>
<Relationships xmlns="http://schemas.openxmlformats.org/package/2006/relationships"><Relationship Id="rId5" Type="http://schemas.openxmlformats.org/officeDocument/2006/relationships/notesSlide" Target="../notesSlides/notesSlide11.xml"/><Relationship Id="rId4" Type="http://schemas.openxmlformats.org/officeDocument/2006/relationships/slideLayout" Target="../slideLayouts/slideLayout1.xml"/><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image" Target="../media/image1.jpeg"/></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1.xml"/><Relationship Id="rId2" Type="http://schemas.openxmlformats.org/officeDocument/2006/relationships/image" Target="../media/image21.png"/><Relationship Id="rId1" Type="http://schemas.openxmlformats.org/officeDocument/2006/relationships/image" Target="../media/image1.jpeg"/></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1.xml"/><Relationship Id="rId2" Type="http://schemas.openxmlformats.org/officeDocument/2006/relationships/image" Target="../media/image22.png"/><Relationship Id="rId1" Type="http://schemas.openxmlformats.org/officeDocument/2006/relationships/image" Target="../media/image1.jpeg"/></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image" Target="../media/image1.jpeg"/></Relationships>
</file>

<file path=ppt/slides/_rels/slide18.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jpeg"/><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image" Target="../media/image25.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2.xml"/><Relationship Id="rId2" Type="http://schemas.openxmlformats.org/officeDocument/2006/relationships/image" Target="../media/image2.png"/><Relationship Id="rId1" Type="http://schemas.openxmlformats.org/officeDocument/2006/relationships/image" Target="../media/image1.jpe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4.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jpeg"/><Relationship Id="rId1" Type="http://schemas.openxmlformats.org/officeDocument/2006/relationships/chart" Target="../charts/chart1.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8.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slideLayout" Target="../slideLayouts/slideLayout1.xml"/><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1.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标题 1"/>
          <p:cNvSpPr>
            <a:spLocks noGrp="1"/>
          </p:cNvSpPr>
          <p:nvPr>
            <p:ph type="ctrTitle"/>
          </p:nvPr>
        </p:nvSpPr>
        <p:spPr>
          <a:xfrm>
            <a:off x="838200" y="1156970"/>
            <a:ext cx="10652125" cy="1227455"/>
          </a:xfrm>
        </p:spPr>
        <p:txBody>
          <a:bodyPr lIns="91440" tIns="45720" rIns="91440" bIns="45720" anchor="b"/>
          <a:lstStyle/>
          <a:p>
            <a:pPr defTabSz="914400"/>
            <a:r>
              <a:rPr lang="en-US" altLang="zh-CN" kern="1200">
                <a:solidFill>
                  <a:srgbClr val="C00000"/>
                </a:solidFill>
                <a:latin typeface="Arial Black" panose="020B0A04020102020204" charset="0"/>
                <a:ea typeface="黑体" panose="02010609060101010101" charset="-122"/>
                <a:cs typeface="+mj-cs"/>
              </a:rPr>
              <a:t>China5e</a:t>
            </a:r>
            <a:r>
              <a:rPr lang="zh-CN" altLang="en-US" kern="1200">
                <a:solidFill>
                  <a:srgbClr val="C00000"/>
                </a:solidFill>
                <a:latin typeface="黑体" panose="02010609060101010101" charset="-122"/>
                <a:ea typeface="黑体" panose="02010609060101010101" charset="-122"/>
                <a:cs typeface="+mj-cs"/>
              </a:rPr>
              <a:t>能源行业研究</a:t>
            </a:r>
            <a:endParaRPr lang="zh-CN" altLang="en-US" sz="5400" kern="1200">
              <a:solidFill>
                <a:srgbClr val="C00000"/>
              </a:solidFill>
              <a:latin typeface="黑体" panose="02010609060101010101" charset="-122"/>
              <a:ea typeface="黑体" panose="02010609060101010101" charset="-122"/>
              <a:cs typeface="+mj-cs"/>
            </a:endParaRPr>
          </a:p>
        </p:txBody>
      </p:sp>
      <p:sp>
        <p:nvSpPr>
          <p:cNvPr id="3075" name="文本框 1"/>
          <p:cNvSpPr txBox="1"/>
          <p:nvPr/>
        </p:nvSpPr>
        <p:spPr>
          <a:xfrm>
            <a:off x="4559141" y="3737610"/>
            <a:ext cx="3561080" cy="944880"/>
          </a:xfrm>
          <a:prstGeom prst="rect">
            <a:avLst/>
          </a:prstGeom>
          <a:noFill/>
          <a:ln w="9525">
            <a:noFill/>
          </a:ln>
        </p:spPr>
        <p:txBody>
          <a:bodyPr wrap="none" anchor="t">
            <a:spAutoFit/>
          </a:bodyPr>
          <a:lstStyle/>
          <a:p>
            <a:pPr lvl="0" indent="0" algn="ctr"/>
            <a:r>
              <a:rPr lang="zh-CN" altLang="en-US" sz="2800">
                <a:solidFill>
                  <a:srgbClr val="C00000"/>
                </a:solidFill>
                <a:latin typeface="黑体" panose="02010609060101010101" charset="-122"/>
                <a:ea typeface="黑体" panose="02010609060101010101" charset="-122"/>
              </a:rPr>
              <a:t>中国能源网研究中心</a:t>
            </a:r>
            <a:r>
              <a:rPr lang="en-US" altLang="zh-CN" sz="2800">
                <a:solidFill>
                  <a:srgbClr val="C00000"/>
                </a:solidFill>
                <a:latin typeface="黑体" panose="02010609060101010101" charset="-122"/>
                <a:ea typeface="黑体" panose="02010609060101010101" charset="-122"/>
              </a:rPr>
              <a:t> </a:t>
            </a:r>
            <a:endParaRPr lang="en-US" altLang="zh-CN" sz="2800">
              <a:solidFill>
                <a:srgbClr val="C00000"/>
              </a:solidFill>
              <a:latin typeface="黑体" panose="02010609060101010101" charset="-122"/>
              <a:ea typeface="黑体" panose="02010609060101010101" charset="-122"/>
            </a:endParaRPr>
          </a:p>
          <a:p>
            <a:pPr lvl="0" indent="0" algn="ctr"/>
            <a:r>
              <a:rPr lang="zh-CN" altLang="en-US" sz="2800">
                <a:solidFill>
                  <a:srgbClr val="C00000"/>
                </a:solidFill>
                <a:latin typeface="黑体" panose="02010609060101010101" charset="-122"/>
                <a:ea typeface="黑体" panose="02010609060101010101" charset="-122"/>
              </a:rPr>
              <a:t>北京 </a:t>
            </a:r>
            <a:r>
              <a:rPr lang="en-US" altLang="zh-CN" sz="2800">
                <a:solidFill>
                  <a:srgbClr val="C00000"/>
                </a:solidFill>
                <a:latin typeface="黑体" panose="02010609060101010101" charset="-122"/>
                <a:ea typeface="黑体" panose="02010609060101010101" charset="-122"/>
              </a:rPr>
              <a:t>2017</a:t>
            </a:r>
            <a:r>
              <a:rPr lang="zh-CN" altLang="en-US" sz="2800">
                <a:solidFill>
                  <a:srgbClr val="C00000"/>
                </a:solidFill>
                <a:latin typeface="黑体" panose="02010609060101010101" charset="-122"/>
                <a:ea typeface="黑体" panose="02010609060101010101" charset="-122"/>
              </a:rPr>
              <a:t>年</a:t>
            </a:r>
            <a:r>
              <a:rPr lang="en-US" altLang="zh-CN" sz="2800">
                <a:solidFill>
                  <a:srgbClr val="C00000"/>
                </a:solidFill>
                <a:latin typeface="黑体" panose="02010609060101010101" charset="-122"/>
                <a:ea typeface="黑体" panose="02010609060101010101" charset="-122"/>
              </a:rPr>
              <a:t>4</a:t>
            </a:r>
            <a:r>
              <a:rPr lang="zh-CN" altLang="en-US" sz="2800">
                <a:solidFill>
                  <a:srgbClr val="C00000"/>
                </a:solidFill>
                <a:latin typeface="黑体" panose="02010609060101010101" charset="-122"/>
                <a:ea typeface="黑体" panose="02010609060101010101" charset="-122"/>
              </a:rPr>
              <a:t>月</a:t>
            </a:r>
            <a:endParaRPr lang="zh-CN" altLang="en-US" sz="2800">
              <a:solidFill>
                <a:srgbClr val="C00000"/>
              </a:solidFill>
              <a:latin typeface="黑体" panose="02010609060101010101" charset="-122"/>
              <a:ea typeface="黑体" panose="02010609060101010101" charset="-122"/>
            </a:endParaRPr>
          </a:p>
        </p:txBody>
      </p:sp>
      <p:pic>
        <p:nvPicPr>
          <p:cNvPr id="18436" name="Picture 4"/>
          <p:cNvPicPr>
            <a:picLocks noChangeAspect="1" noChangeArrowheads="1"/>
          </p:cNvPicPr>
          <p:nvPr/>
        </p:nvPicPr>
        <p:blipFill>
          <a:blip r:embed="rId1" cstate="print"/>
          <a:srcRect/>
          <a:stretch>
            <a:fillRect/>
          </a:stretch>
        </p:blipFill>
        <p:spPr bwMode="auto">
          <a:xfrm>
            <a:off x="5152706" y="5261610"/>
            <a:ext cx="2374900" cy="660400"/>
          </a:xfrm>
          <a:prstGeom prst="rect">
            <a:avLst/>
          </a:prstGeom>
          <a:noFill/>
          <a:ln w="9525">
            <a:solidFill>
              <a:srgbClr val="FF0000"/>
            </a:solidFill>
            <a:miter lim="800000"/>
            <a:headEnd/>
            <a:tailEnd/>
          </a:ln>
          <a:effectLst>
            <a:glow rad="139700">
              <a:schemeClr val="accent2">
                <a:satMod val="175000"/>
                <a:alpha val="40000"/>
              </a:schemeClr>
            </a:glow>
          </a:effectLst>
        </p:spPr>
      </p:pic>
      <p:sp>
        <p:nvSpPr>
          <p:cNvPr id="2" name="文本框 1"/>
          <p:cNvSpPr txBox="1"/>
          <p:nvPr/>
        </p:nvSpPr>
        <p:spPr>
          <a:xfrm>
            <a:off x="4442460" y="2603500"/>
            <a:ext cx="3610610" cy="640080"/>
          </a:xfrm>
          <a:prstGeom prst="rect">
            <a:avLst/>
          </a:prstGeom>
          <a:solidFill>
            <a:srgbClr val="FF0000"/>
          </a:solidFill>
          <a:effectLst>
            <a:softEdge rad="31750"/>
          </a:effectLst>
        </p:spPr>
        <p:txBody>
          <a:bodyPr wrap="square" rtlCol="0" anchor="t">
            <a:spAutoFit/>
          </a:bodyPr>
          <a:lstStyle/>
          <a:p>
            <a:pPr algn="ctr" defTabSz="914400"/>
            <a:r>
              <a:rPr lang="en-US" altLang="zh-CN" sz="3600">
                <a:solidFill>
                  <a:schemeClr val="bg1"/>
                </a:solidFill>
                <a:latin typeface="黑体" panose="02010609060101010101" charset="-122"/>
                <a:ea typeface="黑体" panose="02010609060101010101" charset="-122"/>
                <a:cs typeface="+mj-cs"/>
                <a:sym typeface="+mn-ea"/>
              </a:rPr>
              <a:t>2017</a:t>
            </a:r>
            <a:r>
              <a:rPr lang="zh-CN" altLang="en-US" sz="3600">
                <a:solidFill>
                  <a:schemeClr val="bg1"/>
                </a:solidFill>
                <a:latin typeface="黑体" panose="02010609060101010101" charset="-122"/>
                <a:ea typeface="黑体" panose="02010609060101010101" charset="-122"/>
                <a:cs typeface="+mj-cs"/>
                <a:sym typeface="+mn-ea"/>
              </a:rPr>
              <a:t>年第一季</a:t>
            </a:r>
            <a:endParaRPr lang="zh-CN" altLang="en-US" sz="3600">
              <a:solidFill>
                <a:schemeClr val="bg1"/>
              </a:solidFill>
              <a:latin typeface="黑体" panose="02010609060101010101" charset="-122"/>
              <a:ea typeface="黑体" panose="02010609060101010101" charset="-122"/>
              <a:cs typeface="+mj-cs"/>
              <a:sym typeface="+mn-ea"/>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3175" y="0"/>
            <a:ext cx="12185650" cy="1028700"/>
          </a:xfrm>
          <a:prstGeom prst="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fontAlgn="auto"/>
            <a:r>
              <a:rPr lang="ja-JP" altLang="zh-CN" sz="3600" strike="noStrike" noProof="1">
                <a:solidFill>
                  <a:srgbClr val="C00000"/>
                </a:solidFill>
                <a:latin typeface="黑体" panose="02010609060101010101" charset="-122"/>
                <a:ea typeface="黑体" panose="02010609060101010101" charset="-122"/>
              </a:rPr>
              <a:t>■</a:t>
            </a:r>
            <a:r>
              <a:rPr lang="zh-CN" altLang="ja-JP" sz="3600" strike="noStrike" noProof="1">
                <a:solidFill>
                  <a:srgbClr val="C00000"/>
                </a:solidFill>
                <a:latin typeface="黑体" panose="02010609060101010101" charset="-122"/>
                <a:ea typeface="黑体" panose="02010609060101010101" charset="-122"/>
              </a:rPr>
              <a:t>雄安新区能源利用展望</a:t>
            </a:r>
            <a:endParaRPr lang="zh-CN" altLang="ja-JP" sz="3600" strike="noStrike" noProof="1">
              <a:solidFill>
                <a:srgbClr val="C00000"/>
              </a:solidFill>
              <a:latin typeface="黑体" panose="02010609060101010101" charset="-122"/>
              <a:ea typeface="黑体" panose="02010609060101010101" charset="-122"/>
            </a:endParaRPr>
          </a:p>
        </p:txBody>
      </p:sp>
      <p:cxnSp>
        <p:nvCxnSpPr>
          <p:cNvPr id="9" name="直接连接符 8"/>
          <p:cNvCxnSpPr/>
          <p:nvPr/>
        </p:nvCxnSpPr>
        <p:spPr>
          <a:xfrm>
            <a:off x="20638" y="925513"/>
            <a:ext cx="12172950" cy="0"/>
          </a:xfrm>
          <a:prstGeom prst="line">
            <a:avLst/>
          </a:prstGeom>
          <a:ln w="38100">
            <a:solidFill>
              <a:srgbClr val="C00000"/>
            </a:solidFill>
          </a:ln>
        </p:spPr>
        <p:style>
          <a:lnRef idx="3">
            <a:schemeClr val="accent5"/>
          </a:lnRef>
          <a:fillRef idx="0">
            <a:schemeClr val="accent5"/>
          </a:fillRef>
          <a:effectRef idx="2">
            <a:schemeClr val="accent5"/>
          </a:effectRef>
          <a:fontRef idx="minor">
            <a:schemeClr val="tx1"/>
          </a:fontRef>
        </p:style>
      </p:cxnSp>
      <p:pic>
        <p:nvPicPr>
          <p:cNvPr id="10" name="Picture 5" descr="china5e_logo"/>
          <p:cNvPicPr>
            <a:picLocks noChangeAspect="1" noChangeArrowheads="1"/>
          </p:cNvPicPr>
          <p:nvPr/>
        </p:nvPicPr>
        <p:blipFill>
          <a:blip r:embed="rId1"/>
          <a:srcRect/>
          <a:stretch>
            <a:fillRect/>
          </a:stretch>
        </p:blipFill>
        <p:spPr bwMode="auto">
          <a:xfrm>
            <a:off x="9866313" y="223838"/>
            <a:ext cx="1935163" cy="536575"/>
          </a:xfrm>
          <a:prstGeom prst="rect">
            <a:avLst/>
          </a:prstGeom>
        </p:spPr>
        <p:style>
          <a:lnRef idx="2">
            <a:schemeClr val="accent2"/>
          </a:lnRef>
          <a:fillRef idx="1">
            <a:schemeClr val="lt1"/>
          </a:fillRef>
          <a:effectRef idx="0">
            <a:schemeClr val="accent2"/>
          </a:effectRef>
          <a:fontRef idx="minor">
            <a:schemeClr val="dk1"/>
          </a:fontRef>
        </p:style>
      </p:pic>
      <p:sp>
        <p:nvSpPr>
          <p:cNvPr id="5125" name="文本框 99"/>
          <p:cNvSpPr txBox="1"/>
          <p:nvPr/>
        </p:nvSpPr>
        <p:spPr>
          <a:xfrm>
            <a:off x="1746250" y="2026285"/>
            <a:ext cx="1665605" cy="2834640"/>
          </a:xfrm>
          <a:prstGeom prst="rect">
            <a:avLst/>
          </a:prstGeom>
          <a:noFill/>
          <a:ln w="9525">
            <a:noFill/>
          </a:ln>
        </p:spPr>
        <p:txBody>
          <a:bodyPr wrap="square" anchor="t">
            <a:spAutoFit/>
          </a:bodyPr>
          <a:lstStyle/>
          <a:p>
            <a:pPr marL="342900" lvl="0" indent="-342900">
              <a:buFont typeface="Wingdings" panose="05000000000000000000" charset="0"/>
              <a:buChar char="l"/>
            </a:pPr>
            <a:r>
              <a:rPr lang="zh-CN" sz="2000" u="none">
                <a:latin typeface="黑体" panose="02010609060101010101" charset="-122"/>
                <a:ea typeface="黑体" panose="02010609060101010101" charset="-122"/>
              </a:rPr>
              <a:t>国网</a:t>
            </a:r>
            <a:endParaRPr lang="zh-CN" sz="2000" u="none">
              <a:latin typeface="黑体" panose="02010609060101010101" charset="-122"/>
              <a:ea typeface="黑体" panose="02010609060101010101" charset="-122"/>
            </a:endParaRPr>
          </a:p>
          <a:p>
            <a:pPr marL="342900" lvl="0" indent="-342900">
              <a:buFont typeface="Wingdings" panose="05000000000000000000" charset="0"/>
              <a:buChar char="l"/>
            </a:pPr>
            <a:r>
              <a:rPr lang="zh-CN" sz="2000" u="none">
                <a:latin typeface="黑体" panose="02010609060101010101" charset="-122"/>
                <a:ea typeface="黑体" panose="02010609060101010101" charset="-122"/>
              </a:rPr>
              <a:t>大唐</a:t>
            </a:r>
            <a:endParaRPr lang="zh-CN" sz="2000" u="none">
              <a:latin typeface="黑体" panose="02010609060101010101" charset="-122"/>
              <a:ea typeface="黑体" panose="02010609060101010101" charset="-122"/>
            </a:endParaRPr>
          </a:p>
          <a:p>
            <a:pPr marL="342900" lvl="0" indent="-342900">
              <a:buFont typeface="Wingdings" panose="05000000000000000000" charset="0"/>
              <a:buChar char="l"/>
            </a:pPr>
            <a:r>
              <a:rPr lang="zh-CN" sz="2000" u="none">
                <a:latin typeface="黑体" panose="02010609060101010101" charset="-122"/>
                <a:ea typeface="黑体" panose="02010609060101010101" charset="-122"/>
              </a:rPr>
              <a:t>国电投</a:t>
            </a:r>
            <a:endParaRPr lang="zh-CN" sz="2000" u="none">
              <a:latin typeface="黑体" panose="02010609060101010101" charset="-122"/>
              <a:ea typeface="黑体" panose="02010609060101010101" charset="-122"/>
            </a:endParaRPr>
          </a:p>
          <a:p>
            <a:pPr marL="342900" lvl="0" indent="-342900">
              <a:buFont typeface="Wingdings" panose="05000000000000000000" charset="0"/>
              <a:buChar char="l"/>
            </a:pPr>
            <a:r>
              <a:rPr lang="zh-CN" sz="2000" u="none">
                <a:latin typeface="黑体" panose="02010609060101010101" charset="-122"/>
                <a:ea typeface="黑体" panose="02010609060101010101" charset="-122"/>
              </a:rPr>
              <a:t>华能</a:t>
            </a:r>
            <a:endParaRPr lang="zh-CN" sz="2000" u="none">
              <a:latin typeface="黑体" panose="02010609060101010101" charset="-122"/>
              <a:ea typeface="黑体" panose="02010609060101010101" charset="-122"/>
            </a:endParaRPr>
          </a:p>
          <a:p>
            <a:pPr marL="342900" lvl="0" indent="-342900">
              <a:buFont typeface="Wingdings" panose="05000000000000000000" charset="0"/>
              <a:buChar char="l"/>
            </a:pPr>
            <a:r>
              <a:rPr lang="zh-CN" sz="2000" u="none">
                <a:latin typeface="黑体" panose="02010609060101010101" charset="-122"/>
                <a:ea typeface="黑体" panose="02010609060101010101" charset="-122"/>
              </a:rPr>
              <a:t>华电</a:t>
            </a:r>
            <a:endParaRPr lang="zh-CN" sz="2000" u="none">
              <a:latin typeface="黑体" panose="02010609060101010101" charset="-122"/>
              <a:ea typeface="黑体" panose="02010609060101010101" charset="-122"/>
            </a:endParaRPr>
          </a:p>
          <a:p>
            <a:pPr marL="342900" lvl="0" indent="-342900">
              <a:buFont typeface="Wingdings" panose="05000000000000000000" charset="0"/>
              <a:buChar char="l"/>
            </a:pPr>
            <a:r>
              <a:rPr lang="zh-CN" sz="2000" u="none">
                <a:latin typeface="黑体" panose="02010609060101010101" charset="-122"/>
                <a:ea typeface="黑体" panose="02010609060101010101" charset="-122"/>
              </a:rPr>
              <a:t>神华</a:t>
            </a:r>
            <a:endParaRPr lang="zh-CN" sz="2000" u="none">
              <a:latin typeface="黑体" panose="02010609060101010101" charset="-122"/>
              <a:ea typeface="黑体" panose="02010609060101010101" charset="-122"/>
            </a:endParaRPr>
          </a:p>
          <a:p>
            <a:pPr marL="342900" lvl="0" indent="-342900">
              <a:buFont typeface="Wingdings" panose="05000000000000000000" charset="0"/>
              <a:buChar char="l"/>
            </a:pPr>
            <a:r>
              <a:rPr lang="zh-CN" sz="2000" u="none">
                <a:latin typeface="黑体" panose="02010609060101010101" charset="-122"/>
                <a:ea typeface="黑体" panose="02010609060101010101" charset="-122"/>
              </a:rPr>
              <a:t>三峡</a:t>
            </a:r>
            <a:endParaRPr lang="zh-CN" sz="2000" u="none">
              <a:latin typeface="黑体" panose="02010609060101010101" charset="-122"/>
              <a:ea typeface="黑体" panose="02010609060101010101" charset="-122"/>
            </a:endParaRPr>
          </a:p>
          <a:p>
            <a:pPr marL="342900" lvl="0" indent="-342900">
              <a:buFont typeface="Wingdings" panose="05000000000000000000" charset="0"/>
              <a:buChar char="l"/>
            </a:pPr>
            <a:r>
              <a:rPr lang="en-US" altLang="zh-CN" sz="2000" u="none">
                <a:latin typeface="黑体" panose="02010609060101010101" charset="-122"/>
                <a:ea typeface="黑体" panose="02010609060101010101" charset="-122"/>
              </a:rPr>
              <a:t>……</a:t>
            </a:r>
            <a:endParaRPr lang="en-US" altLang="zh-CN" sz="2000" u="none">
              <a:latin typeface="黑体" panose="02010609060101010101" charset="-122"/>
              <a:ea typeface="黑体" panose="02010609060101010101" charset="-122"/>
            </a:endParaRPr>
          </a:p>
          <a:p>
            <a:pPr lvl="0">
              <a:buFont typeface="Wingdings" panose="05000000000000000000" charset="0"/>
            </a:pPr>
            <a:endParaRPr sz="2000" u="none">
              <a:latin typeface="黑体" panose="02010609060101010101" charset="-122"/>
              <a:ea typeface="黑体" panose="02010609060101010101" charset="-122"/>
            </a:endParaRPr>
          </a:p>
        </p:txBody>
      </p:sp>
      <p:sp>
        <p:nvSpPr>
          <p:cNvPr id="16" name="圆角矩形 15"/>
          <p:cNvSpPr/>
          <p:nvPr/>
        </p:nvSpPr>
        <p:spPr>
          <a:xfrm>
            <a:off x="381000" y="1162685"/>
            <a:ext cx="4389755" cy="497840"/>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a:latin typeface="黑体" panose="02010609060101010101" charset="-122"/>
                <a:ea typeface="黑体" panose="02010609060101010101" charset="-122"/>
                <a:sym typeface="+mn-ea"/>
              </a:rPr>
              <a:t>坚持改革精神 创新商业模式</a:t>
            </a:r>
            <a:endParaRPr lang="zh-CN" altLang="en-US" sz="2400">
              <a:latin typeface="黑体" panose="02010609060101010101" charset="-122"/>
              <a:ea typeface="黑体" panose="02010609060101010101" charset="-122"/>
              <a:sym typeface="+mn-ea"/>
            </a:endParaRPr>
          </a:p>
        </p:txBody>
      </p:sp>
      <p:sp>
        <p:nvSpPr>
          <p:cNvPr id="2" name="文本框 99"/>
          <p:cNvSpPr txBox="1"/>
          <p:nvPr/>
        </p:nvSpPr>
        <p:spPr>
          <a:xfrm>
            <a:off x="1855470" y="4642485"/>
            <a:ext cx="3813810" cy="701040"/>
          </a:xfrm>
          <a:prstGeom prst="rect">
            <a:avLst/>
          </a:prstGeom>
          <a:noFill/>
          <a:ln w="9525">
            <a:noFill/>
          </a:ln>
        </p:spPr>
        <p:txBody>
          <a:bodyPr wrap="square" anchor="t">
            <a:spAutoFit/>
          </a:bodyPr>
          <a:lstStyle/>
          <a:p>
            <a:pPr lvl="0">
              <a:buFont typeface="Wingdings" panose="05000000000000000000" charset="0"/>
            </a:pPr>
            <a:r>
              <a:rPr lang="zh-CN" altLang="en-US" sz="2000" u="none">
                <a:solidFill>
                  <a:schemeClr val="tx1"/>
                </a:solidFill>
                <a:latin typeface="黑体" panose="02010609060101010101" charset="-122"/>
                <a:ea typeface="黑体" panose="02010609060101010101" charset="-122"/>
              </a:rPr>
              <a:t>等能源企业纷纷成立领导小组、</a:t>
            </a:r>
            <a:endParaRPr lang="zh-CN" altLang="en-US" sz="2000" u="none">
              <a:solidFill>
                <a:schemeClr val="tx1"/>
              </a:solidFill>
              <a:latin typeface="黑体" panose="02010609060101010101" charset="-122"/>
              <a:ea typeface="黑体" panose="02010609060101010101" charset="-122"/>
            </a:endParaRPr>
          </a:p>
          <a:p>
            <a:pPr lvl="0">
              <a:buFont typeface="Wingdings" panose="05000000000000000000" charset="0"/>
            </a:pPr>
            <a:r>
              <a:rPr lang="zh-CN" altLang="en-US" sz="2000" u="none">
                <a:solidFill>
                  <a:schemeClr val="tx1"/>
                </a:solidFill>
                <a:latin typeface="黑体" panose="02010609060101010101" charset="-122"/>
                <a:ea typeface="黑体" panose="02010609060101010101" charset="-122"/>
              </a:rPr>
              <a:t>设立代表处</a:t>
            </a:r>
            <a:r>
              <a:rPr lang="en-US" altLang="zh-CN" sz="2000" u="none">
                <a:solidFill>
                  <a:schemeClr val="tx1"/>
                </a:solidFill>
                <a:latin typeface="黑体" panose="02010609060101010101" charset="-122"/>
                <a:ea typeface="黑体" panose="02010609060101010101" charset="-122"/>
              </a:rPr>
              <a:t>/</a:t>
            </a:r>
            <a:r>
              <a:rPr lang="zh-CN" altLang="en-US" sz="2000" u="none">
                <a:solidFill>
                  <a:schemeClr val="tx1"/>
                </a:solidFill>
                <a:latin typeface="黑体" panose="02010609060101010101" charset="-122"/>
                <a:ea typeface="黑体" panose="02010609060101010101" charset="-122"/>
              </a:rPr>
              <a:t>工作机构</a:t>
            </a:r>
            <a:endParaRPr lang="zh-CN" altLang="en-US" sz="2000" u="none">
              <a:solidFill>
                <a:schemeClr val="tx1"/>
              </a:solidFill>
              <a:latin typeface="黑体" panose="02010609060101010101" charset="-122"/>
              <a:ea typeface="黑体" panose="02010609060101010101" charset="-122"/>
            </a:endParaRPr>
          </a:p>
        </p:txBody>
      </p:sp>
      <p:sp>
        <p:nvSpPr>
          <p:cNvPr id="4" name="文本框 3"/>
          <p:cNvSpPr txBox="1"/>
          <p:nvPr/>
        </p:nvSpPr>
        <p:spPr>
          <a:xfrm>
            <a:off x="6633210" y="1142365"/>
            <a:ext cx="4404995" cy="2225040"/>
          </a:xfrm>
          <a:prstGeom prst="rect">
            <a:avLst/>
          </a:prstGeom>
          <a:noFill/>
          <a:ln w="25400">
            <a:solidFill>
              <a:srgbClr val="FF0000"/>
            </a:solidFill>
          </a:ln>
        </p:spPr>
        <p:txBody>
          <a:bodyPr wrap="square" rtlCol="0" anchor="t">
            <a:spAutoFit/>
          </a:bodyPr>
          <a:lstStyle/>
          <a:p>
            <a:pPr marL="342900" indent="-342900" algn="l">
              <a:buFont typeface="Wingdings" panose="05000000000000000000" charset="0"/>
              <a:buChar char="l"/>
            </a:pPr>
            <a:r>
              <a:rPr lang="zh-CN" altLang="en-US" sz="2000">
                <a:solidFill>
                  <a:srgbClr val="000000"/>
                </a:solidFill>
                <a:latin typeface="黑体" panose="02010609060101010101" charset="-122"/>
                <a:ea typeface="黑体" panose="02010609060101010101" charset="-122"/>
                <a:cs typeface="宋体" panose="02010600030101010101" pitchFamily="2" charset="-122"/>
                <a:sym typeface="+mn-ea"/>
              </a:rPr>
              <a:t>组建河北雄安新区供电公司</a:t>
            </a:r>
            <a:endParaRPr lang="zh-CN" altLang="en-US" sz="2000">
              <a:solidFill>
                <a:srgbClr val="000000"/>
              </a:solidFill>
              <a:latin typeface="黑体" panose="02010609060101010101" charset="-122"/>
              <a:ea typeface="黑体" panose="02010609060101010101" charset="-122"/>
              <a:cs typeface="宋体" panose="02010600030101010101" pitchFamily="2" charset="-122"/>
              <a:sym typeface="+mn-ea"/>
            </a:endParaRPr>
          </a:p>
          <a:p>
            <a:pPr marL="342900" indent="-342900" algn="l">
              <a:buFont typeface="Wingdings" panose="05000000000000000000" charset="0"/>
              <a:buChar char="l"/>
            </a:pPr>
            <a:r>
              <a:rPr lang="zh-CN" altLang="en-US" sz="2000">
                <a:solidFill>
                  <a:srgbClr val="000000"/>
                </a:solidFill>
                <a:latin typeface="黑体" panose="02010609060101010101" charset="-122"/>
                <a:ea typeface="黑体" panose="02010609060101010101" charset="-122"/>
                <a:cs typeface="宋体" panose="02010600030101010101" pitchFamily="2" charset="-122"/>
                <a:sym typeface="+mn-ea"/>
              </a:rPr>
              <a:t>主动配合服务雄安市政规划编制</a:t>
            </a:r>
            <a:endParaRPr lang="zh-CN" altLang="en-US" sz="2000">
              <a:solidFill>
                <a:srgbClr val="000000"/>
              </a:solidFill>
              <a:latin typeface="黑体" panose="02010609060101010101" charset="-122"/>
              <a:ea typeface="黑体" panose="02010609060101010101" charset="-122"/>
              <a:cs typeface="宋体" panose="02010600030101010101" pitchFamily="2" charset="-122"/>
              <a:sym typeface="+mn-ea"/>
            </a:endParaRPr>
          </a:p>
          <a:p>
            <a:pPr marL="342900" indent="-342900" algn="l">
              <a:buFont typeface="Wingdings" panose="05000000000000000000" charset="0"/>
              <a:buChar char="l"/>
            </a:pPr>
            <a:r>
              <a:rPr lang="zh-CN" altLang="en-US" sz="2000">
                <a:solidFill>
                  <a:srgbClr val="000000"/>
                </a:solidFill>
                <a:latin typeface="黑体" panose="02010609060101010101" charset="-122"/>
                <a:ea typeface="黑体" panose="02010609060101010101" charset="-122"/>
                <a:cs typeface="宋体" panose="02010600030101010101" pitchFamily="2" charset="-122"/>
                <a:sym typeface="+mn-ea"/>
              </a:rPr>
              <a:t>使雄安电网成为：</a:t>
            </a:r>
            <a:endParaRPr lang="zh-CN" altLang="en-US" sz="2000">
              <a:solidFill>
                <a:srgbClr val="000000"/>
              </a:solidFill>
              <a:latin typeface="黑体" panose="02010609060101010101" charset="-122"/>
              <a:ea typeface="黑体" panose="02010609060101010101" charset="-122"/>
              <a:cs typeface="宋体" panose="02010600030101010101" pitchFamily="2" charset="-122"/>
              <a:sym typeface="+mn-ea"/>
            </a:endParaRPr>
          </a:p>
          <a:p>
            <a:pPr marL="342900" indent="-342900" algn="l">
              <a:buFont typeface="Wingdings" panose="05000000000000000000" charset="0"/>
              <a:buChar char="Ø"/>
            </a:pPr>
            <a:r>
              <a:rPr lang="zh-CN" altLang="en-US" sz="2000">
                <a:solidFill>
                  <a:srgbClr val="000000"/>
                </a:solidFill>
                <a:latin typeface="黑体" panose="02010609060101010101" charset="-122"/>
                <a:ea typeface="黑体" panose="02010609060101010101" charset="-122"/>
                <a:cs typeface="宋体" panose="02010600030101010101" pitchFamily="2" charset="-122"/>
                <a:sym typeface="+mn-ea"/>
              </a:rPr>
              <a:t>大型城市电网示范的旗帜、</a:t>
            </a:r>
            <a:endParaRPr lang="zh-CN" altLang="en-US" sz="2000">
              <a:solidFill>
                <a:srgbClr val="000000"/>
              </a:solidFill>
              <a:latin typeface="黑体" panose="02010609060101010101" charset="-122"/>
              <a:ea typeface="黑体" panose="02010609060101010101" charset="-122"/>
              <a:cs typeface="宋体" panose="02010600030101010101" pitchFamily="2" charset="-122"/>
              <a:sym typeface="+mn-ea"/>
            </a:endParaRPr>
          </a:p>
          <a:p>
            <a:pPr marL="342900" indent="-342900" algn="l">
              <a:buFont typeface="Wingdings" panose="05000000000000000000" charset="0"/>
              <a:buChar char="Ø"/>
            </a:pPr>
            <a:r>
              <a:rPr lang="zh-CN" altLang="en-US" sz="2000">
                <a:solidFill>
                  <a:srgbClr val="000000"/>
                </a:solidFill>
                <a:latin typeface="黑体" panose="02010609060101010101" charset="-122"/>
                <a:ea typeface="黑体" panose="02010609060101010101" charset="-122"/>
                <a:cs typeface="宋体" panose="02010600030101010101" pitchFamily="2" charset="-122"/>
                <a:sym typeface="+mn-ea"/>
              </a:rPr>
              <a:t>智慧城市配用电系统的标杆、</a:t>
            </a:r>
            <a:endParaRPr lang="zh-CN" altLang="en-US" sz="2000">
              <a:solidFill>
                <a:srgbClr val="000000"/>
              </a:solidFill>
              <a:latin typeface="黑体" panose="02010609060101010101" charset="-122"/>
              <a:ea typeface="黑体" panose="02010609060101010101" charset="-122"/>
              <a:cs typeface="宋体" panose="02010600030101010101" pitchFamily="2" charset="-122"/>
              <a:sym typeface="+mn-ea"/>
            </a:endParaRPr>
          </a:p>
          <a:p>
            <a:pPr marL="342900" indent="-342900" algn="l">
              <a:buFont typeface="Wingdings" panose="05000000000000000000" charset="0"/>
              <a:buChar char="Ø"/>
            </a:pPr>
            <a:r>
              <a:rPr lang="zh-CN" altLang="en-US" sz="2000">
                <a:solidFill>
                  <a:srgbClr val="000000"/>
                </a:solidFill>
                <a:latin typeface="黑体" panose="02010609060101010101" charset="-122"/>
                <a:ea typeface="黑体" panose="02010609060101010101" charset="-122"/>
                <a:cs typeface="宋体" panose="02010600030101010101" pitchFamily="2" charset="-122"/>
                <a:sym typeface="+mn-ea"/>
              </a:rPr>
              <a:t>供电服务优质普惠的典范、</a:t>
            </a:r>
            <a:endParaRPr lang="zh-CN" altLang="en-US" sz="2000">
              <a:solidFill>
                <a:srgbClr val="000000"/>
              </a:solidFill>
              <a:latin typeface="黑体" panose="02010609060101010101" charset="-122"/>
              <a:ea typeface="黑体" panose="02010609060101010101" charset="-122"/>
              <a:cs typeface="宋体" panose="02010600030101010101" pitchFamily="2" charset="-122"/>
              <a:sym typeface="+mn-ea"/>
            </a:endParaRPr>
          </a:p>
          <a:p>
            <a:pPr marL="342900" indent="-342900" algn="l">
              <a:buFont typeface="Wingdings" panose="05000000000000000000" charset="0"/>
              <a:buChar char="Ø"/>
            </a:pPr>
            <a:r>
              <a:rPr lang="zh-CN" altLang="en-US" sz="2000">
                <a:solidFill>
                  <a:srgbClr val="000000"/>
                </a:solidFill>
                <a:latin typeface="黑体" panose="02010609060101010101" charset="-122"/>
                <a:ea typeface="黑体" panose="02010609060101010101" charset="-122"/>
                <a:cs typeface="宋体" panose="02010600030101010101" pitchFamily="2" charset="-122"/>
                <a:sym typeface="+mn-ea"/>
              </a:rPr>
              <a:t>能源消费清洁高效的品牌。</a:t>
            </a:r>
            <a:endParaRPr lang="zh-CN" altLang="en-US" sz="2000">
              <a:solidFill>
                <a:srgbClr val="000000"/>
              </a:solidFill>
              <a:latin typeface="黑体" panose="02010609060101010101" charset="-122"/>
              <a:ea typeface="黑体" panose="02010609060101010101" charset="-122"/>
              <a:cs typeface="宋体" panose="02010600030101010101" pitchFamily="2" charset="-122"/>
              <a:sym typeface="+mn-ea"/>
            </a:endParaRPr>
          </a:p>
        </p:txBody>
      </p:sp>
      <p:cxnSp>
        <p:nvCxnSpPr>
          <p:cNvPr id="5" name="直接箭头连接符 4"/>
          <p:cNvCxnSpPr/>
          <p:nvPr/>
        </p:nvCxnSpPr>
        <p:spPr>
          <a:xfrm flipV="1">
            <a:off x="2956560" y="1493520"/>
            <a:ext cx="3521075" cy="725805"/>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1234440" y="5745480"/>
            <a:ext cx="9631680" cy="822960"/>
          </a:xfrm>
          <a:prstGeom prst="rect">
            <a:avLst/>
          </a:prstGeom>
          <a:noFill/>
        </p:spPr>
        <p:txBody>
          <a:bodyPr wrap="none" rtlCol="0" anchor="t">
            <a:spAutoFit/>
          </a:bodyPr>
          <a:lstStyle/>
          <a:p>
            <a:pPr marL="342900" lvl="0" indent="-342900" algn="l">
              <a:buFont typeface="Wingdings" panose="05000000000000000000" charset="0"/>
              <a:buChar char="l"/>
            </a:pPr>
            <a:r>
              <a:rPr lang="zh-CN" altLang="en-US" sz="2400">
                <a:solidFill>
                  <a:srgbClr val="FF0000"/>
                </a:solidFill>
                <a:latin typeface="黑体" panose="02010609060101010101" charset="-122"/>
                <a:ea typeface="黑体" panose="02010609060101010101" charset="-122"/>
                <a:sym typeface="+mn-ea"/>
              </a:rPr>
              <a:t>坚持</a:t>
            </a:r>
            <a:r>
              <a:rPr lang="en-US" altLang="zh-CN" sz="2400">
                <a:solidFill>
                  <a:srgbClr val="FF0000"/>
                </a:solidFill>
                <a:latin typeface="黑体" panose="02010609060101010101" charset="-122"/>
                <a:ea typeface="黑体" panose="02010609060101010101" charset="-122"/>
                <a:sym typeface="+mn-ea"/>
              </a:rPr>
              <a:t>“</a:t>
            </a:r>
            <a:r>
              <a:rPr lang="zh-CN" altLang="en-US" sz="2400">
                <a:solidFill>
                  <a:srgbClr val="FF0000"/>
                </a:solidFill>
                <a:latin typeface="黑体" panose="02010609060101010101" charset="-122"/>
                <a:ea typeface="黑体" panose="02010609060101010101" charset="-122"/>
                <a:sym typeface="+mn-ea"/>
              </a:rPr>
              <a:t>管住中间、放开两头</a:t>
            </a:r>
            <a:r>
              <a:rPr lang="en-US" altLang="zh-CN" sz="2400">
                <a:solidFill>
                  <a:srgbClr val="FF0000"/>
                </a:solidFill>
                <a:latin typeface="黑体" panose="02010609060101010101" charset="-122"/>
                <a:ea typeface="黑体" panose="02010609060101010101" charset="-122"/>
                <a:sym typeface="+mn-ea"/>
              </a:rPr>
              <a:t>”</a:t>
            </a:r>
            <a:r>
              <a:rPr lang="zh-CN" altLang="en-US" sz="2400">
                <a:solidFill>
                  <a:srgbClr val="FF0000"/>
                </a:solidFill>
                <a:latin typeface="黑体" panose="02010609060101010101" charset="-122"/>
                <a:ea typeface="黑体" panose="02010609060101010101" charset="-122"/>
                <a:sym typeface="+mn-ea"/>
              </a:rPr>
              <a:t>的电改精神，吸引广泛的市场主体参与</a:t>
            </a:r>
            <a:endParaRPr lang="zh-CN" altLang="en-US" sz="2400">
              <a:solidFill>
                <a:srgbClr val="FF0000"/>
              </a:solidFill>
              <a:latin typeface="黑体" panose="02010609060101010101" charset="-122"/>
              <a:ea typeface="黑体" panose="02010609060101010101" charset="-122"/>
              <a:sym typeface="+mn-ea"/>
            </a:endParaRPr>
          </a:p>
          <a:p>
            <a:pPr marL="342900" lvl="0" indent="-342900" algn="l">
              <a:buFont typeface="Wingdings" panose="05000000000000000000" charset="0"/>
              <a:buChar char="l"/>
            </a:pPr>
            <a:r>
              <a:rPr lang="zh-CN" altLang="en-US" sz="2400">
                <a:solidFill>
                  <a:srgbClr val="FF0000"/>
                </a:solidFill>
                <a:latin typeface="黑体" panose="02010609060101010101" charset="-122"/>
                <a:ea typeface="黑体" panose="02010609060101010101" charset="-122"/>
                <a:sym typeface="+mn-ea"/>
              </a:rPr>
              <a:t>实践混合所有制改革、</a:t>
            </a:r>
            <a:r>
              <a:rPr lang="en-US" altLang="zh-CN" sz="2400">
                <a:solidFill>
                  <a:srgbClr val="FF0000"/>
                </a:solidFill>
                <a:latin typeface="黑体" panose="02010609060101010101" charset="-122"/>
                <a:ea typeface="黑体" panose="02010609060101010101" charset="-122"/>
                <a:sym typeface="+mn-ea"/>
              </a:rPr>
              <a:t>PPP</a:t>
            </a:r>
            <a:r>
              <a:rPr lang="zh-CN" altLang="en-US" sz="2400">
                <a:solidFill>
                  <a:srgbClr val="FF0000"/>
                </a:solidFill>
                <a:latin typeface="黑体" panose="02010609060101010101" charset="-122"/>
                <a:ea typeface="黑体" panose="02010609060101010101" charset="-122"/>
                <a:sym typeface="+mn-ea"/>
              </a:rPr>
              <a:t>等商业模式，活用社会资本，实现共赢</a:t>
            </a:r>
            <a:endParaRPr lang="zh-CN" altLang="en-US" sz="2400">
              <a:solidFill>
                <a:srgbClr val="FF0000"/>
              </a:solidFill>
              <a:latin typeface="黑体" panose="02010609060101010101" charset="-122"/>
              <a:ea typeface="黑体" panose="02010609060101010101" charset="-122"/>
              <a:sym typeface="+mn-ea"/>
            </a:endParaRPr>
          </a:p>
        </p:txBody>
      </p:sp>
      <p:cxnSp>
        <p:nvCxnSpPr>
          <p:cNvPr id="3" name="直接箭头连接符 2"/>
          <p:cNvCxnSpPr/>
          <p:nvPr/>
        </p:nvCxnSpPr>
        <p:spPr>
          <a:xfrm>
            <a:off x="2946400" y="2529205"/>
            <a:ext cx="3653155" cy="1235075"/>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6638290" y="3662045"/>
            <a:ext cx="4404995" cy="701040"/>
          </a:xfrm>
          <a:prstGeom prst="rect">
            <a:avLst/>
          </a:prstGeom>
          <a:noFill/>
          <a:ln w="25400">
            <a:solidFill>
              <a:srgbClr val="FF0000"/>
            </a:solidFill>
          </a:ln>
        </p:spPr>
        <p:txBody>
          <a:bodyPr wrap="square" rtlCol="0" anchor="t">
            <a:spAutoFit/>
          </a:bodyPr>
          <a:lstStyle/>
          <a:p>
            <a:pPr marL="342900" indent="-342900" algn="l">
              <a:buFont typeface="Wingdings" panose="05000000000000000000" charset="0"/>
              <a:buChar char="l"/>
            </a:pPr>
            <a:r>
              <a:rPr lang="zh-CN" altLang="en-US" sz="2000">
                <a:solidFill>
                  <a:srgbClr val="000000"/>
                </a:solidFill>
                <a:latin typeface="黑体" panose="02010609060101010101" charset="-122"/>
                <a:ea typeface="黑体" panose="02010609060101010101" charset="-122"/>
                <a:cs typeface="宋体" panose="02010600030101010101" pitchFamily="2" charset="-122"/>
                <a:sym typeface="+mn-ea"/>
              </a:rPr>
              <a:t>多能互补</a:t>
            </a:r>
            <a:endParaRPr lang="zh-CN" altLang="en-US" sz="2000">
              <a:solidFill>
                <a:srgbClr val="000000"/>
              </a:solidFill>
              <a:latin typeface="黑体" panose="02010609060101010101" charset="-122"/>
              <a:ea typeface="黑体" panose="02010609060101010101" charset="-122"/>
              <a:cs typeface="宋体" panose="02010600030101010101" pitchFamily="2" charset="-122"/>
              <a:sym typeface="+mn-ea"/>
            </a:endParaRPr>
          </a:p>
          <a:p>
            <a:pPr marL="342900" indent="-342900" algn="l">
              <a:buFont typeface="Wingdings" panose="05000000000000000000" charset="0"/>
              <a:buChar char="l"/>
            </a:pPr>
            <a:r>
              <a:rPr lang="zh-CN" altLang="en-US" sz="2000">
                <a:solidFill>
                  <a:srgbClr val="000000"/>
                </a:solidFill>
                <a:latin typeface="黑体" panose="02010609060101010101" charset="-122"/>
                <a:ea typeface="黑体" panose="02010609060101010101" charset="-122"/>
                <a:cs typeface="宋体" panose="02010600030101010101" pitchFamily="2" charset="-122"/>
                <a:sym typeface="+mn-ea"/>
              </a:rPr>
              <a:t>集中式与分布式相结合</a:t>
            </a:r>
            <a:endParaRPr lang="zh-CN" altLang="en-US" sz="2000">
              <a:solidFill>
                <a:srgbClr val="000000"/>
              </a:solidFill>
              <a:latin typeface="黑体" panose="02010609060101010101" charset="-122"/>
              <a:ea typeface="黑体" panose="02010609060101010101" charset="-122"/>
              <a:cs typeface="宋体" panose="02010600030101010101" pitchFamily="2" charset="-122"/>
              <a:sym typeface="+mn-ea"/>
            </a:endParaRPr>
          </a:p>
        </p:txBody>
      </p:sp>
      <p:sp>
        <p:nvSpPr>
          <p:cNvPr id="12" name="文本框 11"/>
          <p:cNvSpPr txBox="1"/>
          <p:nvPr/>
        </p:nvSpPr>
        <p:spPr>
          <a:xfrm>
            <a:off x="6643370" y="4642485"/>
            <a:ext cx="4404995" cy="1005840"/>
          </a:xfrm>
          <a:prstGeom prst="rect">
            <a:avLst/>
          </a:prstGeom>
          <a:noFill/>
          <a:ln w="25400">
            <a:solidFill>
              <a:srgbClr val="FF0000"/>
            </a:solidFill>
          </a:ln>
        </p:spPr>
        <p:txBody>
          <a:bodyPr wrap="square" rtlCol="0" anchor="t">
            <a:spAutoFit/>
          </a:bodyPr>
          <a:lstStyle/>
          <a:p>
            <a:pPr marL="342900" indent="-342900" algn="l">
              <a:buFont typeface="Wingdings" panose="05000000000000000000" charset="0"/>
              <a:buChar char="l"/>
            </a:pPr>
            <a:r>
              <a:rPr lang="zh-CN" altLang="en-US" sz="2000">
                <a:solidFill>
                  <a:srgbClr val="000000"/>
                </a:solidFill>
                <a:latin typeface="黑体" panose="02010609060101010101" charset="-122"/>
                <a:ea typeface="黑体" panose="02010609060101010101" charset="-122"/>
                <a:cs typeface="宋体" panose="02010600030101010101" pitchFamily="2" charset="-122"/>
                <a:sym typeface="+mn-ea"/>
              </a:rPr>
              <a:t>“超低排放”燃煤电厂</a:t>
            </a:r>
            <a:endParaRPr lang="zh-CN" altLang="en-US" sz="2000">
              <a:solidFill>
                <a:srgbClr val="000000"/>
              </a:solidFill>
              <a:latin typeface="黑体" panose="02010609060101010101" charset="-122"/>
              <a:ea typeface="黑体" panose="02010609060101010101" charset="-122"/>
              <a:cs typeface="宋体" panose="02010600030101010101" pitchFamily="2" charset="-122"/>
              <a:sym typeface="+mn-ea"/>
            </a:endParaRPr>
          </a:p>
          <a:p>
            <a:pPr marL="342900" indent="-342900" algn="l">
              <a:buFont typeface="Wingdings" panose="05000000000000000000" charset="0"/>
              <a:buChar char="l"/>
            </a:pPr>
            <a:r>
              <a:rPr lang="zh-CN" altLang="en-US" sz="2000">
                <a:solidFill>
                  <a:srgbClr val="000000"/>
                </a:solidFill>
                <a:latin typeface="黑体" panose="02010609060101010101" charset="-122"/>
                <a:ea typeface="黑体" panose="02010609060101010101" charset="-122"/>
                <a:cs typeface="宋体" panose="02010600030101010101" pitchFamily="2" charset="-122"/>
                <a:sym typeface="+mn-ea"/>
              </a:rPr>
              <a:t>风电</a:t>
            </a:r>
            <a:endParaRPr lang="zh-CN" altLang="en-US" sz="2000">
              <a:solidFill>
                <a:srgbClr val="000000"/>
              </a:solidFill>
              <a:latin typeface="黑体" panose="02010609060101010101" charset="-122"/>
              <a:ea typeface="黑体" panose="02010609060101010101" charset="-122"/>
              <a:cs typeface="宋体" panose="02010600030101010101" pitchFamily="2" charset="-122"/>
              <a:sym typeface="+mn-ea"/>
            </a:endParaRPr>
          </a:p>
          <a:p>
            <a:pPr marL="342900" indent="-342900" algn="l">
              <a:buFont typeface="Wingdings" panose="05000000000000000000" charset="0"/>
              <a:buChar char="l"/>
            </a:pPr>
            <a:r>
              <a:rPr lang="zh-CN" altLang="en-US" sz="2000">
                <a:solidFill>
                  <a:srgbClr val="000000"/>
                </a:solidFill>
                <a:latin typeface="黑体" panose="02010609060101010101" charset="-122"/>
                <a:ea typeface="黑体" panose="02010609060101010101" charset="-122"/>
                <a:cs typeface="宋体" panose="02010600030101010101" pitchFamily="2" charset="-122"/>
                <a:sym typeface="+mn-ea"/>
              </a:rPr>
              <a:t>光伏</a:t>
            </a:r>
            <a:endParaRPr lang="zh-CN" altLang="en-US" sz="2000">
              <a:solidFill>
                <a:srgbClr val="000000"/>
              </a:solidFill>
              <a:latin typeface="黑体" panose="02010609060101010101" charset="-122"/>
              <a:ea typeface="黑体" panose="02010609060101010101" charset="-122"/>
              <a:cs typeface="宋体" panose="02010600030101010101" pitchFamily="2" charset="-122"/>
              <a:sym typeface="+mn-ea"/>
            </a:endParaRPr>
          </a:p>
        </p:txBody>
      </p:sp>
      <p:cxnSp>
        <p:nvCxnSpPr>
          <p:cNvPr id="13" name="直接箭头连接符 12"/>
          <p:cNvCxnSpPr/>
          <p:nvPr/>
        </p:nvCxnSpPr>
        <p:spPr>
          <a:xfrm>
            <a:off x="2926715" y="3718560"/>
            <a:ext cx="3662680" cy="123952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3175" y="0"/>
            <a:ext cx="12185650" cy="1028700"/>
          </a:xfrm>
          <a:prstGeom prst="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fontAlgn="auto"/>
            <a:r>
              <a:rPr lang="ja-JP" altLang="zh-CN" sz="3600" strike="noStrike" noProof="1">
                <a:solidFill>
                  <a:srgbClr val="C00000"/>
                </a:solidFill>
                <a:latin typeface="黑体" panose="02010609060101010101" charset="-122"/>
                <a:ea typeface="黑体" panose="02010609060101010101" charset="-122"/>
              </a:rPr>
              <a:t>■</a:t>
            </a:r>
            <a:r>
              <a:rPr lang="zh-CN" altLang="ja-JP" sz="3600" strike="noStrike" noProof="1">
                <a:solidFill>
                  <a:srgbClr val="C00000"/>
                </a:solidFill>
                <a:latin typeface="黑体" panose="02010609060101010101" charset="-122"/>
                <a:ea typeface="黑体" panose="02010609060101010101" charset="-122"/>
              </a:rPr>
              <a:t>经济形势</a:t>
            </a:r>
            <a:endParaRPr lang="zh-CN" altLang="ja-JP" sz="3600" strike="noStrike" noProof="1">
              <a:solidFill>
                <a:srgbClr val="C00000"/>
              </a:solidFill>
              <a:latin typeface="黑体" panose="02010609060101010101" charset="-122"/>
              <a:ea typeface="黑体" panose="02010609060101010101" charset="-122"/>
            </a:endParaRPr>
          </a:p>
        </p:txBody>
      </p:sp>
      <p:cxnSp>
        <p:nvCxnSpPr>
          <p:cNvPr id="9" name="直接连接符 8"/>
          <p:cNvCxnSpPr/>
          <p:nvPr/>
        </p:nvCxnSpPr>
        <p:spPr>
          <a:xfrm>
            <a:off x="20638" y="925513"/>
            <a:ext cx="12172950" cy="0"/>
          </a:xfrm>
          <a:prstGeom prst="line">
            <a:avLst/>
          </a:prstGeom>
          <a:ln w="38100">
            <a:solidFill>
              <a:srgbClr val="C00000"/>
            </a:solidFill>
          </a:ln>
        </p:spPr>
        <p:style>
          <a:lnRef idx="3">
            <a:schemeClr val="accent5"/>
          </a:lnRef>
          <a:fillRef idx="0">
            <a:schemeClr val="accent5"/>
          </a:fillRef>
          <a:effectRef idx="2">
            <a:schemeClr val="accent5"/>
          </a:effectRef>
          <a:fontRef idx="minor">
            <a:schemeClr val="tx1"/>
          </a:fontRef>
        </p:style>
      </p:cxnSp>
      <p:pic>
        <p:nvPicPr>
          <p:cNvPr id="10" name="Picture 5" descr="china5e_logo"/>
          <p:cNvPicPr>
            <a:picLocks noChangeAspect="1" noChangeArrowheads="1"/>
          </p:cNvPicPr>
          <p:nvPr/>
        </p:nvPicPr>
        <p:blipFill>
          <a:blip r:embed="rId1"/>
          <a:srcRect/>
          <a:stretch>
            <a:fillRect/>
          </a:stretch>
        </p:blipFill>
        <p:spPr bwMode="auto">
          <a:xfrm>
            <a:off x="9866313" y="223838"/>
            <a:ext cx="1935163" cy="536575"/>
          </a:xfrm>
          <a:prstGeom prst="rect">
            <a:avLst/>
          </a:prstGeom>
        </p:spPr>
        <p:style>
          <a:lnRef idx="2">
            <a:schemeClr val="accent2"/>
          </a:lnRef>
          <a:fillRef idx="1">
            <a:schemeClr val="lt1"/>
          </a:fillRef>
          <a:effectRef idx="0">
            <a:schemeClr val="accent2"/>
          </a:effectRef>
          <a:fontRef idx="minor">
            <a:schemeClr val="dk1"/>
          </a:fontRef>
        </p:style>
      </p:pic>
      <p:pic>
        <p:nvPicPr>
          <p:cNvPr id="3" name="图片 5" descr="pmi.gif"/>
          <p:cNvPicPr>
            <a:picLocks noChangeAspect="1"/>
          </p:cNvPicPr>
          <p:nvPr/>
        </p:nvPicPr>
        <p:blipFill>
          <a:blip r:embed="rId2"/>
          <a:srcRect l="3184" t="3922" b="3922"/>
          <a:stretch>
            <a:fillRect/>
          </a:stretch>
        </p:blipFill>
        <p:spPr>
          <a:xfrm>
            <a:off x="2382520" y="3425190"/>
            <a:ext cx="4516120" cy="3169920"/>
          </a:xfrm>
          <a:prstGeom prst="rect">
            <a:avLst/>
          </a:prstGeom>
        </p:spPr>
      </p:pic>
      <p:sp>
        <p:nvSpPr>
          <p:cNvPr id="24" name="椭圆 23"/>
          <p:cNvSpPr/>
          <p:nvPr/>
        </p:nvSpPr>
        <p:spPr>
          <a:xfrm>
            <a:off x="5876925" y="4355465"/>
            <a:ext cx="1021080" cy="662305"/>
          </a:xfrm>
          <a:prstGeom prst="ellipse">
            <a:avLst/>
          </a:prstGeom>
          <a:noFill/>
          <a:ln w="12700" cmpd="sng">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19" name="对象 18"/>
          <p:cNvGraphicFramePr>
            <a:graphicFrameLocks noChangeAspect="1"/>
          </p:cNvGraphicFramePr>
          <p:nvPr/>
        </p:nvGraphicFramePr>
        <p:xfrm>
          <a:off x="2184083" y="1107440"/>
          <a:ext cx="4646295" cy="2317750"/>
        </p:xfrm>
        <a:graphic>
          <a:graphicData uri="http://schemas.openxmlformats.org/presentationml/2006/ole">
            <mc:AlternateContent xmlns:mc="http://schemas.openxmlformats.org/markup-compatibility/2006">
              <mc:Choice xmlns:v="urn:schemas-microsoft-com:vml" Requires="v">
                <p:oleObj spid="_x0000_s1028" name="" r:id="rId3" imgW="5499100" imgH="2755900" progId="Unknown">
                  <p:embed/>
                </p:oleObj>
              </mc:Choice>
              <mc:Fallback>
                <p:oleObj name="" r:id="rId3" imgW="5499100" imgH="2755900" progId="Unknown">
                  <p:embed/>
                  <p:pic>
                    <p:nvPicPr>
                      <p:cNvPr id="0" name="图片 19"/>
                      <p:cNvPicPr/>
                      <p:nvPr/>
                    </p:nvPicPr>
                    <p:blipFill>
                      <a:blip r:embed="rId4"/>
                      <a:stretch>
                        <a:fillRect/>
                      </a:stretch>
                    </p:blipFill>
                    <p:spPr>
                      <a:xfrm>
                        <a:off x="2184083" y="1107440"/>
                        <a:ext cx="4646295" cy="2317750"/>
                      </a:xfrm>
                      <a:prstGeom prst="rect">
                        <a:avLst/>
                      </a:prstGeom>
                      <a:noFill/>
                      <a:ln w="38100">
                        <a:noFill/>
                        <a:miter/>
                      </a:ln>
                    </p:spPr>
                  </p:pic>
                </p:oleObj>
              </mc:Fallback>
            </mc:AlternateContent>
          </a:graphicData>
        </a:graphic>
      </p:graphicFrame>
      <p:pic>
        <p:nvPicPr>
          <p:cNvPr id="21" name="图片 20" descr="1.bmp"/>
          <p:cNvPicPr>
            <a:picLocks noChangeAspect="1"/>
          </p:cNvPicPr>
          <p:nvPr/>
        </p:nvPicPr>
        <p:blipFill>
          <a:blip r:embed="rId5"/>
          <a:srcRect l="1859" t="3636" r="3029" b="5818"/>
          <a:stretch>
            <a:fillRect/>
          </a:stretch>
        </p:blipFill>
        <p:spPr>
          <a:xfrm>
            <a:off x="6990398" y="1053783"/>
            <a:ext cx="5008245" cy="2647315"/>
          </a:xfrm>
          <a:prstGeom prst="rect">
            <a:avLst/>
          </a:prstGeom>
        </p:spPr>
      </p:pic>
      <p:pic>
        <p:nvPicPr>
          <p:cNvPr id="22" name="图片 0" descr="2.bmp"/>
          <p:cNvPicPr>
            <a:picLocks noChangeAspect="1"/>
          </p:cNvPicPr>
          <p:nvPr/>
        </p:nvPicPr>
        <p:blipFill>
          <a:blip r:embed="rId6"/>
          <a:srcRect l="2260" t="2747" r="2399" b="2285"/>
          <a:stretch>
            <a:fillRect/>
          </a:stretch>
        </p:blipFill>
        <p:spPr>
          <a:xfrm>
            <a:off x="7104380" y="3910330"/>
            <a:ext cx="5024120" cy="2573020"/>
          </a:xfrm>
          <a:prstGeom prst="rect">
            <a:avLst/>
          </a:prstGeom>
        </p:spPr>
      </p:pic>
      <p:sp>
        <p:nvSpPr>
          <p:cNvPr id="18" name="椭圆 17"/>
          <p:cNvSpPr/>
          <p:nvPr/>
        </p:nvSpPr>
        <p:spPr>
          <a:xfrm>
            <a:off x="10933430" y="4116705"/>
            <a:ext cx="1066165" cy="753745"/>
          </a:xfrm>
          <a:prstGeom prst="ellipse">
            <a:avLst/>
          </a:prstGeom>
          <a:noFill/>
          <a:ln w="12700" cmpd="sng">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a:off x="5440045" y="2059940"/>
            <a:ext cx="1279525" cy="783590"/>
          </a:xfrm>
          <a:prstGeom prst="ellipse">
            <a:avLst/>
          </a:prstGeom>
          <a:noFill/>
          <a:ln w="12700" cmpd="sng">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116840" y="1153795"/>
            <a:ext cx="2372360" cy="5303520"/>
          </a:xfrm>
          <a:prstGeom prst="rect">
            <a:avLst/>
          </a:prstGeom>
          <a:noFill/>
        </p:spPr>
        <p:txBody>
          <a:bodyPr wrap="square" rtlCol="0" anchor="t">
            <a:spAutoFit/>
          </a:bodyPr>
          <a:lstStyle/>
          <a:p>
            <a:pPr marL="285750" indent="-285750" algn="l">
              <a:buFont typeface="Wingdings" panose="05000000000000000000" charset="0"/>
              <a:buChar char="l"/>
            </a:pPr>
            <a:r>
              <a:rPr lang="zh-CN" altLang="en-US">
                <a:solidFill>
                  <a:schemeClr val="tx1"/>
                </a:solidFill>
                <a:latin typeface="黑体" panose="02010609060101010101" charset="-122"/>
                <a:ea typeface="黑体" panose="02010609060101010101" charset="-122"/>
                <a:sym typeface="+mn-ea"/>
              </a:rPr>
              <a:t>一季度</a:t>
            </a:r>
            <a:r>
              <a:rPr lang="en-US" altLang="zh-CN">
                <a:solidFill>
                  <a:schemeClr val="tx1"/>
                </a:solidFill>
                <a:latin typeface="黑体" panose="02010609060101010101" charset="-122"/>
                <a:ea typeface="黑体" panose="02010609060101010101" charset="-122"/>
                <a:sym typeface="+mn-ea"/>
              </a:rPr>
              <a:t>“</a:t>
            </a:r>
            <a:r>
              <a:rPr lang="zh-CN" altLang="en-US">
                <a:solidFill>
                  <a:schemeClr val="tx1"/>
                </a:solidFill>
                <a:latin typeface="黑体" panose="02010609060101010101" charset="-122"/>
                <a:ea typeface="黑体" panose="02010609060101010101" charset="-122"/>
                <a:sym typeface="+mn-ea"/>
              </a:rPr>
              <a:t>惊艳</a:t>
            </a:r>
            <a:r>
              <a:rPr lang="en-US" altLang="zh-CN">
                <a:solidFill>
                  <a:schemeClr val="tx1"/>
                </a:solidFill>
                <a:latin typeface="黑体" panose="02010609060101010101" charset="-122"/>
                <a:ea typeface="黑体" panose="02010609060101010101" charset="-122"/>
                <a:sym typeface="+mn-ea"/>
              </a:rPr>
              <a:t>”</a:t>
            </a:r>
            <a:r>
              <a:rPr lang="zh-CN" altLang="en-US">
                <a:solidFill>
                  <a:schemeClr val="tx1"/>
                </a:solidFill>
                <a:latin typeface="黑体" panose="02010609060101010101" charset="-122"/>
                <a:ea typeface="黑体" panose="02010609060101010101" charset="-122"/>
                <a:sym typeface="+mn-ea"/>
              </a:rPr>
              <a:t>开局，主要经济指标回暖</a:t>
            </a:r>
            <a:endParaRPr lang="zh-CN" altLang="en-US">
              <a:solidFill>
                <a:schemeClr val="tx1"/>
              </a:solidFill>
              <a:latin typeface="黑体" panose="02010609060101010101" charset="-122"/>
              <a:ea typeface="黑体" panose="02010609060101010101" charset="-122"/>
              <a:sym typeface="+mn-ea"/>
            </a:endParaRPr>
          </a:p>
          <a:p>
            <a:pPr marL="285750" indent="-285750" algn="l">
              <a:buFont typeface="Wingdings" panose="05000000000000000000" charset="0"/>
              <a:buChar char="l"/>
            </a:pPr>
            <a:endParaRPr lang="zh-CN" altLang="en-US">
              <a:solidFill>
                <a:schemeClr val="tx1"/>
              </a:solidFill>
              <a:latin typeface="黑体" panose="02010609060101010101" charset="-122"/>
              <a:ea typeface="黑体" panose="02010609060101010101" charset="-122"/>
              <a:sym typeface="+mn-ea"/>
            </a:endParaRPr>
          </a:p>
          <a:p>
            <a:pPr marL="285750" indent="-285750" algn="l">
              <a:buFont typeface="Wingdings" panose="05000000000000000000" charset="0"/>
              <a:buChar char="l"/>
            </a:pPr>
            <a:r>
              <a:rPr lang="zh-CN" altLang="en-US">
                <a:solidFill>
                  <a:schemeClr val="tx1"/>
                </a:solidFill>
                <a:latin typeface="黑体" panose="02010609060101010101" charset="-122"/>
                <a:ea typeface="黑体" panose="02010609060101010101" charset="-122"/>
                <a:sym typeface="+mn-ea"/>
              </a:rPr>
              <a:t>能源行业向好：电力、热力、燃气及水生产和供应业增加值增长</a:t>
            </a:r>
            <a:r>
              <a:rPr lang="en-US" altLang="zh-CN">
                <a:solidFill>
                  <a:schemeClr val="tx1"/>
                </a:solidFill>
                <a:latin typeface="黑体" panose="02010609060101010101" charset="-122"/>
                <a:ea typeface="黑体" panose="02010609060101010101" charset="-122"/>
                <a:sym typeface="+mn-ea"/>
              </a:rPr>
              <a:t>8.9%</a:t>
            </a:r>
            <a:endParaRPr lang="en-US" altLang="zh-CN">
              <a:solidFill>
                <a:schemeClr val="tx1"/>
              </a:solidFill>
              <a:latin typeface="黑体" panose="02010609060101010101" charset="-122"/>
              <a:ea typeface="黑体" panose="02010609060101010101" charset="-122"/>
              <a:sym typeface="+mn-ea"/>
            </a:endParaRPr>
          </a:p>
          <a:p>
            <a:pPr algn="l">
              <a:buFont typeface="Wingdings" panose="05000000000000000000" charset="0"/>
            </a:pPr>
            <a:endParaRPr lang="en-US" altLang="zh-CN">
              <a:solidFill>
                <a:schemeClr val="tx1"/>
              </a:solidFill>
              <a:latin typeface="黑体" panose="02010609060101010101" charset="-122"/>
              <a:ea typeface="黑体" panose="02010609060101010101" charset="-122"/>
              <a:sym typeface="+mn-ea"/>
            </a:endParaRPr>
          </a:p>
          <a:p>
            <a:pPr marL="285750" indent="-285750" algn="l">
              <a:buFont typeface="Wingdings" panose="05000000000000000000" charset="0"/>
              <a:buChar char="l"/>
            </a:pPr>
            <a:r>
              <a:rPr lang="zh-CN" altLang="en-US">
                <a:solidFill>
                  <a:schemeClr val="tx1"/>
                </a:solidFill>
                <a:latin typeface="黑体" panose="02010609060101010101" charset="-122"/>
                <a:ea typeface="黑体" panose="02010609060101010101" charset="-122"/>
              </a:rPr>
              <a:t>发展潜力巨大</a:t>
            </a:r>
            <a:endParaRPr lang="zh-CN" altLang="en-US">
              <a:solidFill>
                <a:schemeClr val="tx1"/>
              </a:solidFill>
              <a:latin typeface="黑体" panose="02010609060101010101" charset="-122"/>
              <a:ea typeface="黑体" panose="02010609060101010101" charset="-122"/>
            </a:endParaRPr>
          </a:p>
          <a:p>
            <a:pPr marL="285750" indent="-285750" algn="l">
              <a:buFont typeface="Wingdings" panose="05000000000000000000" charset="0"/>
              <a:buChar char="Ø"/>
            </a:pPr>
            <a:r>
              <a:rPr lang="zh-CN" altLang="en-US">
                <a:solidFill>
                  <a:schemeClr val="tx1"/>
                </a:solidFill>
                <a:latin typeface="黑体" panose="02010609060101010101" charset="-122"/>
                <a:ea typeface="黑体" panose="02010609060101010101" charset="-122"/>
              </a:rPr>
              <a:t>供给侧结构性改革</a:t>
            </a:r>
            <a:endParaRPr lang="zh-CN" altLang="en-US">
              <a:solidFill>
                <a:schemeClr val="tx1"/>
              </a:solidFill>
              <a:latin typeface="黑体" panose="02010609060101010101" charset="-122"/>
              <a:ea typeface="黑体" panose="02010609060101010101" charset="-122"/>
            </a:endParaRPr>
          </a:p>
          <a:p>
            <a:pPr marL="285750" indent="-285750" algn="l">
              <a:buFont typeface="Wingdings" panose="05000000000000000000" charset="0"/>
              <a:buChar char="Ø"/>
            </a:pPr>
            <a:r>
              <a:rPr lang="zh-CN" altLang="en-US">
                <a:solidFill>
                  <a:schemeClr val="tx1"/>
                </a:solidFill>
                <a:latin typeface="黑体" panose="02010609060101010101" charset="-122"/>
                <a:ea typeface="黑体" panose="02010609060101010101" charset="-122"/>
              </a:rPr>
              <a:t>新型城镇化、新型工业化、农业现代化、信息化</a:t>
            </a:r>
            <a:r>
              <a:rPr lang="en-US" altLang="zh-CN">
                <a:solidFill>
                  <a:schemeClr val="tx1"/>
                </a:solidFill>
                <a:latin typeface="黑体" panose="02010609060101010101" charset="-122"/>
                <a:ea typeface="黑体" panose="02010609060101010101" charset="-122"/>
              </a:rPr>
              <a:t>“</a:t>
            </a:r>
            <a:r>
              <a:rPr lang="zh-CN" altLang="en-US">
                <a:solidFill>
                  <a:schemeClr val="tx1"/>
                </a:solidFill>
                <a:latin typeface="黑体" panose="02010609060101010101" charset="-122"/>
                <a:ea typeface="黑体" panose="02010609060101010101" charset="-122"/>
              </a:rPr>
              <a:t>四化</a:t>
            </a:r>
            <a:r>
              <a:rPr lang="en-US" altLang="zh-CN">
                <a:solidFill>
                  <a:schemeClr val="tx1"/>
                </a:solidFill>
                <a:latin typeface="黑体" panose="02010609060101010101" charset="-122"/>
                <a:ea typeface="黑体" panose="02010609060101010101" charset="-122"/>
              </a:rPr>
              <a:t>”</a:t>
            </a:r>
            <a:endParaRPr lang="en-US" altLang="zh-CN">
              <a:solidFill>
                <a:schemeClr val="tx1"/>
              </a:solidFill>
              <a:latin typeface="黑体" panose="02010609060101010101" charset="-122"/>
              <a:ea typeface="黑体" panose="02010609060101010101" charset="-122"/>
            </a:endParaRPr>
          </a:p>
          <a:p>
            <a:pPr marL="285750" indent="-285750" algn="l">
              <a:buFont typeface="Wingdings" panose="05000000000000000000" charset="0"/>
              <a:buChar char="l"/>
            </a:pPr>
            <a:endParaRPr lang="en-US" altLang="zh-CN">
              <a:solidFill>
                <a:schemeClr val="tx1"/>
              </a:solidFill>
              <a:latin typeface="黑体" panose="02010609060101010101" charset="-122"/>
              <a:ea typeface="黑体" panose="02010609060101010101" charset="-122"/>
            </a:endParaRPr>
          </a:p>
          <a:p>
            <a:pPr marL="285750" indent="-285750" algn="l">
              <a:buFont typeface="Wingdings" panose="05000000000000000000" charset="0"/>
              <a:buChar char="l"/>
            </a:pPr>
            <a:r>
              <a:rPr lang="zh-CN" altLang="en-US">
                <a:solidFill>
                  <a:schemeClr val="tx1"/>
                </a:solidFill>
                <a:latin typeface="黑体" panose="02010609060101010101" charset="-122"/>
                <a:ea typeface="黑体" panose="02010609060101010101" charset="-122"/>
              </a:rPr>
              <a:t>国际风险</a:t>
            </a:r>
            <a:endParaRPr lang="zh-CN" altLang="en-US">
              <a:solidFill>
                <a:schemeClr val="tx1"/>
              </a:solidFill>
              <a:latin typeface="黑体" panose="02010609060101010101" charset="-122"/>
              <a:ea typeface="黑体" panose="02010609060101010101" charset="-122"/>
            </a:endParaRPr>
          </a:p>
          <a:p>
            <a:pPr marL="285750" indent="-285750" algn="l">
              <a:buFont typeface="Wingdings" panose="05000000000000000000" charset="0"/>
              <a:buChar char="Ø"/>
            </a:pPr>
            <a:r>
              <a:rPr lang="zh-CN" altLang="en-US">
                <a:solidFill>
                  <a:schemeClr val="tx1"/>
                </a:solidFill>
                <a:latin typeface="黑体" panose="02010609060101010101" charset="-122"/>
                <a:ea typeface="黑体" panose="02010609060101010101" charset="-122"/>
              </a:rPr>
              <a:t>朝核问题紧张</a:t>
            </a:r>
            <a:endParaRPr lang="zh-CN" altLang="en-US">
              <a:solidFill>
                <a:schemeClr val="tx1"/>
              </a:solidFill>
              <a:latin typeface="黑体" panose="02010609060101010101" charset="-122"/>
              <a:ea typeface="黑体" panose="02010609060101010101" charset="-122"/>
            </a:endParaRPr>
          </a:p>
          <a:p>
            <a:pPr marL="285750" indent="-285750" algn="l">
              <a:buFont typeface="Wingdings" panose="05000000000000000000" charset="0"/>
              <a:buChar char="Ø"/>
            </a:pPr>
            <a:r>
              <a:rPr lang="zh-CN" altLang="en-US">
                <a:solidFill>
                  <a:schemeClr val="tx1"/>
                </a:solidFill>
                <a:latin typeface="黑体" panose="02010609060101010101" charset="-122"/>
                <a:ea typeface="黑体" panose="02010609060101010101" charset="-122"/>
              </a:rPr>
              <a:t>欧盟解体风险</a:t>
            </a:r>
            <a:endParaRPr lang="zh-CN" altLang="en-US">
              <a:solidFill>
                <a:schemeClr val="tx1"/>
              </a:solidFill>
              <a:latin typeface="黑体" panose="02010609060101010101" charset="-122"/>
              <a:ea typeface="黑体" panose="02010609060101010101" charset="-122"/>
            </a:endParaRPr>
          </a:p>
          <a:p>
            <a:pPr marL="285750" indent="-285750" algn="l">
              <a:buFont typeface="Wingdings" panose="05000000000000000000" charset="0"/>
              <a:buChar char="Ø"/>
            </a:pPr>
            <a:r>
              <a:rPr lang="zh-CN" altLang="en-US">
                <a:solidFill>
                  <a:schemeClr val="tx1"/>
                </a:solidFill>
                <a:latin typeface="黑体" panose="02010609060101010101" charset="-122"/>
                <a:ea typeface="黑体" panose="02010609060101010101" charset="-122"/>
              </a:rPr>
              <a:t>美国贸易保护</a:t>
            </a:r>
            <a:endParaRPr lang="zh-CN" altLang="en-US">
              <a:solidFill>
                <a:schemeClr val="tx1"/>
              </a:solidFill>
              <a:latin typeface="黑体" panose="02010609060101010101" charset="-122"/>
              <a:ea typeface="黑体" panose="02010609060101010101" charset="-122"/>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3175" y="-198120"/>
            <a:ext cx="12185650" cy="1028700"/>
          </a:xfrm>
          <a:prstGeom prst="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fontAlgn="auto"/>
            <a:r>
              <a:rPr lang="ja-JP" altLang="zh-CN" sz="3600" strike="noStrike" noProof="1">
                <a:solidFill>
                  <a:srgbClr val="C00000"/>
                </a:solidFill>
                <a:latin typeface="黑体" panose="02010609060101010101" charset="-122"/>
                <a:ea typeface="黑体" panose="02010609060101010101" charset="-122"/>
              </a:rPr>
              <a:t>■</a:t>
            </a:r>
            <a:r>
              <a:rPr lang="zh-CN" altLang="ja-JP" sz="3600" strike="noStrike" noProof="1">
                <a:solidFill>
                  <a:srgbClr val="C00000"/>
                </a:solidFill>
                <a:latin typeface="黑体" panose="02010609060101010101" charset="-122"/>
                <a:ea typeface="黑体" panose="02010609060101010101" charset="-122"/>
              </a:rPr>
              <a:t>国际油气形势</a:t>
            </a:r>
            <a:endParaRPr lang="zh-CN" altLang="ja-JP" sz="3600" strike="noStrike" noProof="1">
              <a:solidFill>
                <a:srgbClr val="C00000"/>
              </a:solidFill>
              <a:latin typeface="黑体" panose="02010609060101010101" charset="-122"/>
              <a:ea typeface="黑体" panose="02010609060101010101" charset="-122"/>
            </a:endParaRPr>
          </a:p>
        </p:txBody>
      </p:sp>
      <p:cxnSp>
        <p:nvCxnSpPr>
          <p:cNvPr id="9" name="直接连接符 8"/>
          <p:cNvCxnSpPr/>
          <p:nvPr/>
        </p:nvCxnSpPr>
        <p:spPr>
          <a:xfrm>
            <a:off x="20638" y="727393"/>
            <a:ext cx="12172950" cy="0"/>
          </a:xfrm>
          <a:prstGeom prst="line">
            <a:avLst/>
          </a:prstGeom>
          <a:ln w="38100">
            <a:solidFill>
              <a:srgbClr val="C00000"/>
            </a:solidFill>
          </a:ln>
        </p:spPr>
        <p:style>
          <a:lnRef idx="3">
            <a:schemeClr val="accent5"/>
          </a:lnRef>
          <a:fillRef idx="0">
            <a:schemeClr val="accent5"/>
          </a:fillRef>
          <a:effectRef idx="2">
            <a:schemeClr val="accent5"/>
          </a:effectRef>
          <a:fontRef idx="minor">
            <a:schemeClr val="tx1"/>
          </a:fontRef>
        </p:style>
      </p:cxnSp>
      <p:pic>
        <p:nvPicPr>
          <p:cNvPr id="10" name="Picture 5" descr="china5e_logo"/>
          <p:cNvPicPr>
            <a:picLocks noChangeAspect="1" noChangeArrowheads="1"/>
          </p:cNvPicPr>
          <p:nvPr/>
        </p:nvPicPr>
        <p:blipFill>
          <a:blip r:embed="rId1"/>
          <a:srcRect/>
          <a:stretch>
            <a:fillRect/>
          </a:stretch>
        </p:blipFill>
        <p:spPr bwMode="auto">
          <a:xfrm>
            <a:off x="9866313" y="117158"/>
            <a:ext cx="1935163" cy="536575"/>
          </a:xfrm>
          <a:prstGeom prst="rect">
            <a:avLst/>
          </a:prstGeom>
        </p:spPr>
        <p:style>
          <a:lnRef idx="2">
            <a:schemeClr val="accent2"/>
          </a:lnRef>
          <a:fillRef idx="1">
            <a:schemeClr val="lt1"/>
          </a:fillRef>
          <a:effectRef idx="0">
            <a:schemeClr val="accent2"/>
          </a:effectRef>
          <a:fontRef idx="minor">
            <a:schemeClr val="dk1"/>
          </a:fontRef>
        </p:style>
      </p:pic>
      <p:sp>
        <p:nvSpPr>
          <p:cNvPr id="4" name="文本框 3"/>
          <p:cNvSpPr txBox="1"/>
          <p:nvPr/>
        </p:nvSpPr>
        <p:spPr>
          <a:xfrm>
            <a:off x="127635" y="939165"/>
            <a:ext cx="3063240" cy="3383280"/>
          </a:xfrm>
          <a:prstGeom prst="rect">
            <a:avLst/>
          </a:prstGeom>
          <a:noFill/>
        </p:spPr>
        <p:txBody>
          <a:bodyPr wrap="square" rtlCol="0" anchor="t">
            <a:spAutoFit/>
          </a:bodyPr>
          <a:lstStyle/>
          <a:p>
            <a:pPr marL="285750" indent="-285750" algn="l">
              <a:buFont typeface="Wingdings" panose="05000000000000000000" charset="0"/>
              <a:buChar char="l"/>
            </a:pPr>
            <a:r>
              <a:rPr lang="zh-CN" altLang="en-US">
                <a:solidFill>
                  <a:schemeClr val="tx1"/>
                </a:solidFill>
                <a:latin typeface="黑体" panose="02010609060101010101" charset="-122"/>
                <a:ea typeface="黑体" panose="02010609060101010101" charset="-122"/>
              </a:rPr>
              <a:t>欧佩克减产协议成效不及预期，有可能在</a:t>
            </a:r>
            <a:r>
              <a:rPr lang="en-US" altLang="zh-CN">
                <a:solidFill>
                  <a:schemeClr val="tx1"/>
                </a:solidFill>
                <a:latin typeface="黑体" panose="02010609060101010101" charset="-122"/>
                <a:ea typeface="黑体" panose="02010609060101010101" charset="-122"/>
              </a:rPr>
              <a:t>6</a:t>
            </a:r>
            <a:r>
              <a:rPr lang="zh-CN" altLang="en-US">
                <a:solidFill>
                  <a:schemeClr val="tx1"/>
                </a:solidFill>
                <a:latin typeface="黑体" panose="02010609060101010101" charset="-122"/>
                <a:ea typeface="黑体" panose="02010609060101010101" charset="-122"/>
              </a:rPr>
              <a:t>月底到期后续期</a:t>
            </a:r>
            <a:endParaRPr lang="zh-CN" altLang="en-US">
              <a:solidFill>
                <a:schemeClr val="tx1"/>
              </a:solidFill>
              <a:latin typeface="黑体" panose="02010609060101010101" charset="-122"/>
              <a:ea typeface="黑体" panose="02010609060101010101" charset="-122"/>
            </a:endParaRPr>
          </a:p>
          <a:p>
            <a:pPr marL="285750" indent="-285750" algn="l">
              <a:buFont typeface="Wingdings" panose="05000000000000000000" charset="0"/>
              <a:buChar char="l"/>
            </a:pPr>
            <a:endParaRPr lang="zh-CN" altLang="en-US">
              <a:solidFill>
                <a:schemeClr val="tx1"/>
              </a:solidFill>
              <a:latin typeface="黑体" panose="02010609060101010101" charset="-122"/>
              <a:ea typeface="黑体" panose="02010609060101010101" charset="-122"/>
            </a:endParaRPr>
          </a:p>
          <a:p>
            <a:pPr marL="285750" indent="-285750" algn="l">
              <a:buFont typeface="Wingdings" panose="05000000000000000000" charset="0"/>
              <a:buChar char="l"/>
            </a:pPr>
            <a:r>
              <a:rPr lang="zh-CN" altLang="en-US">
                <a:solidFill>
                  <a:schemeClr val="tx1"/>
                </a:solidFill>
                <a:latin typeface="黑体" panose="02010609060101010101" charset="-122"/>
                <a:ea typeface="黑体" panose="02010609060101010101" charset="-122"/>
              </a:rPr>
              <a:t>美国轰炸叙利亚、朝鲜半岛局势紧张等短期推升国际油价，但从中期看，油价大幅上涨较难。</a:t>
            </a:r>
            <a:endParaRPr lang="zh-CN" altLang="en-US">
              <a:solidFill>
                <a:schemeClr val="tx1"/>
              </a:solidFill>
              <a:latin typeface="黑体" panose="02010609060101010101" charset="-122"/>
              <a:ea typeface="黑体" panose="02010609060101010101" charset="-122"/>
            </a:endParaRPr>
          </a:p>
          <a:p>
            <a:pPr marL="285750" indent="-285750" algn="l">
              <a:buFont typeface="Wingdings" panose="05000000000000000000" charset="0"/>
              <a:buChar char="l"/>
            </a:pPr>
            <a:endParaRPr lang="zh-CN" altLang="en-US">
              <a:solidFill>
                <a:schemeClr val="tx1"/>
              </a:solidFill>
              <a:latin typeface="黑体" panose="02010609060101010101" charset="-122"/>
              <a:ea typeface="黑体" panose="02010609060101010101" charset="-122"/>
            </a:endParaRPr>
          </a:p>
          <a:p>
            <a:pPr marL="285750" indent="-285750" algn="l">
              <a:buFont typeface="Wingdings" panose="05000000000000000000" charset="0"/>
              <a:buChar char="l"/>
            </a:pPr>
            <a:r>
              <a:rPr lang="zh-CN" altLang="en-US">
                <a:solidFill>
                  <a:schemeClr val="tx1"/>
                </a:solidFill>
                <a:latin typeface="黑体" panose="02010609060101010101" charset="-122"/>
                <a:ea typeface="黑体" panose="02010609060101010101" charset="-122"/>
              </a:rPr>
              <a:t>美国原油（含液体燃料）以及</a:t>
            </a:r>
            <a:r>
              <a:rPr lang="zh-CN" altLang="en-US">
                <a:solidFill>
                  <a:schemeClr val="tx1"/>
                </a:solidFill>
                <a:latin typeface="黑体" panose="02010609060101010101" charset="-122"/>
                <a:ea typeface="黑体" panose="02010609060101010101" charset="-122"/>
              </a:rPr>
              <a:t>天然气产量从2016年的低谷反弹。</a:t>
            </a:r>
            <a:endParaRPr lang="zh-CN" altLang="en-US">
              <a:solidFill>
                <a:schemeClr val="tx1"/>
              </a:solidFill>
              <a:latin typeface="黑体" panose="02010609060101010101" charset="-122"/>
              <a:ea typeface="黑体" panose="02010609060101010101" charset="-122"/>
            </a:endParaRPr>
          </a:p>
        </p:txBody>
      </p:sp>
      <p:pic>
        <p:nvPicPr>
          <p:cNvPr id="29" name="图片 29" descr="C:\Users\Administrator\Desktop\飞鸽截图2017041416415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3190875" y="830580"/>
            <a:ext cx="5012055" cy="3415030"/>
          </a:xfrm>
          <a:prstGeom prst="rect">
            <a:avLst/>
          </a:prstGeom>
          <a:noFill/>
          <a:ln>
            <a:noFill/>
          </a:ln>
        </p:spPr>
      </p:pic>
      <p:pic>
        <p:nvPicPr>
          <p:cNvPr id="28" name="图片 28" descr="C:\Users\Administrator\Desktop\飞鸽截图20170414163539.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6527800" y="3445510"/>
            <a:ext cx="5102860" cy="3392805"/>
          </a:xfrm>
          <a:prstGeom prst="rect">
            <a:avLst/>
          </a:prstGeom>
          <a:noFill/>
          <a:ln>
            <a:noFill/>
          </a:ln>
        </p:spPr>
      </p:pic>
      <p:pic>
        <p:nvPicPr>
          <p:cNvPr id="5" name="图片 4"/>
          <p:cNvPicPr>
            <a:picLocks noChangeAspect="1"/>
          </p:cNvPicPr>
          <p:nvPr/>
        </p:nvPicPr>
        <p:blipFill>
          <a:blip r:embed="rId4"/>
          <a:stretch>
            <a:fillRect/>
          </a:stretch>
        </p:blipFill>
        <p:spPr>
          <a:xfrm>
            <a:off x="8202930" y="1000125"/>
            <a:ext cx="3949065" cy="2275840"/>
          </a:xfrm>
          <a:prstGeom prst="rect">
            <a:avLst/>
          </a:prstGeom>
        </p:spPr>
      </p:pic>
      <p:sp>
        <p:nvSpPr>
          <p:cNvPr id="11" name="文本框 10"/>
          <p:cNvSpPr txBox="1"/>
          <p:nvPr/>
        </p:nvSpPr>
        <p:spPr>
          <a:xfrm>
            <a:off x="132080" y="4552315"/>
            <a:ext cx="6243320" cy="2011680"/>
          </a:xfrm>
          <a:prstGeom prst="rect">
            <a:avLst/>
          </a:prstGeom>
          <a:noFill/>
        </p:spPr>
        <p:txBody>
          <a:bodyPr wrap="square" rtlCol="0" anchor="t">
            <a:spAutoFit/>
          </a:bodyPr>
          <a:lstStyle/>
          <a:p>
            <a:pPr marL="285750" indent="-285750" algn="l">
              <a:buFont typeface="Wingdings" panose="05000000000000000000" charset="0"/>
              <a:buChar char="l"/>
            </a:pPr>
            <a:r>
              <a:rPr lang="zh-CN" altLang="en-US">
                <a:latin typeface="黑体" panose="02010609060101010101" charset="-122"/>
                <a:ea typeface="黑体" panose="02010609060101010101" charset="-122"/>
                <a:sym typeface="+mn-ea"/>
              </a:rPr>
              <a:t>2017年全球经济增长预计仍将缓慢，不支撑全球石油需求的快速反弹。</a:t>
            </a:r>
            <a:endParaRPr lang="zh-CN" altLang="en-US">
              <a:solidFill>
                <a:schemeClr val="tx1"/>
              </a:solidFill>
              <a:latin typeface="黑体" panose="02010609060101010101" charset="-122"/>
              <a:ea typeface="黑体" panose="02010609060101010101" charset="-122"/>
            </a:endParaRPr>
          </a:p>
          <a:p>
            <a:pPr marL="285750" indent="-285750" algn="l">
              <a:buFont typeface="Wingdings" panose="05000000000000000000" charset="0"/>
              <a:buChar char="l"/>
            </a:pPr>
            <a:endParaRPr lang="zh-CN" altLang="en-US">
              <a:solidFill>
                <a:schemeClr val="tx1"/>
              </a:solidFill>
              <a:latin typeface="黑体" panose="02010609060101010101" charset="-122"/>
              <a:ea typeface="黑体" panose="02010609060101010101" charset="-122"/>
            </a:endParaRPr>
          </a:p>
          <a:p>
            <a:pPr marL="285750" indent="-285750" algn="l">
              <a:buFont typeface="Wingdings" panose="05000000000000000000" charset="0"/>
              <a:buChar char="l"/>
            </a:pPr>
            <a:r>
              <a:rPr lang="zh-CN" altLang="en-US">
                <a:latin typeface="黑体" panose="02010609060101010101" charset="-122"/>
                <a:ea typeface="黑体" panose="02010609060101010101" charset="-122"/>
                <a:sym typeface="+mn-ea"/>
              </a:rPr>
              <a:t>油价回暖将促进美国提高石油产量，将使欧佩克减产政策的实施效果打折</a:t>
            </a:r>
            <a:endParaRPr lang="zh-CN" altLang="en-US">
              <a:solidFill>
                <a:schemeClr val="tx1"/>
              </a:solidFill>
              <a:latin typeface="黑体" panose="02010609060101010101" charset="-122"/>
              <a:ea typeface="黑体" panose="02010609060101010101" charset="-122"/>
            </a:endParaRPr>
          </a:p>
          <a:p>
            <a:pPr marL="285750" indent="-285750" algn="l">
              <a:buFont typeface="Wingdings" panose="05000000000000000000" charset="0"/>
              <a:buChar char="l"/>
            </a:pPr>
            <a:endParaRPr lang="zh-CN" altLang="en-US">
              <a:solidFill>
                <a:schemeClr val="tx1"/>
              </a:solidFill>
              <a:latin typeface="黑体" panose="02010609060101010101" charset="-122"/>
              <a:ea typeface="黑体" panose="02010609060101010101" charset="-122"/>
            </a:endParaRPr>
          </a:p>
          <a:p>
            <a:pPr marL="285750" indent="-285750" algn="l">
              <a:buFont typeface="Wingdings" panose="05000000000000000000" charset="0"/>
              <a:buChar char="l"/>
            </a:pPr>
            <a:r>
              <a:rPr lang="zh-CN" altLang="en-US">
                <a:latin typeface="黑体" panose="02010609060101010101" charset="-122"/>
                <a:ea typeface="黑体" panose="02010609060101010101" charset="-122"/>
                <a:sym typeface="+mn-ea"/>
              </a:rPr>
              <a:t>预计原油价格2017年仍将在50~55美元/桶之间徘徊。</a:t>
            </a:r>
            <a:endParaRPr lang="zh-CN" alt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p:cNvPicPr>
            <a:picLocks noChangeAspect="1"/>
          </p:cNvPicPr>
          <p:nvPr/>
        </p:nvPicPr>
        <p:blipFill>
          <a:blip r:embed="rId1"/>
          <a:stretch>
            <a:fillRect/>
          </a:stretch>
        </p:blipFill>
        <p:spPr>
          <a:xfrm>
            <a:off x="817245" y="1094105"/>
            <a:ext cx="9368155" cy="4830445"/>
          </a:xfrm>
          <a:prstGeom prst="rect">
            <a:avLst/>
          </a:prstGeom>
        </p:spPr>
      </p:pic>
      <p:sp>
        <p:nvSpPr>
          <p:cNvPr id="8" name="矩形 7"/>
          <p:cNvSpPr/>
          <p:nvPr/>
        </p:nvSpPr>
        <p:spPr>
          <a:xfrm>
            <a:off x="-3175" y="-198120"/>
            <a:ext cx="12185650" cy="1028700"/>
          </a:xfrm>
          <a:prstGeom prst="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l" fontAlgn="auto"/>
            <a:r>
              <a:rPr lang="ja-JP" altLang="zh-CN" sz="3600" strike="noStrike" noProof="1">
                <a:solidFill>
                  <a:srgbClr val="C00000"/>
                </a:solidFill>
                <a:latin typeface="黑体" panose="02010609060101010101" charset="-122"/>
                <a:ea typeface="黑体" panose="02010609060101010101" charset="-122"/>
              </a:rPr>
              <a:t>■</a:t>
            </a:r>
            <a:r>
              <a:rPr lang="zh-CN" altLang="ja-JP" sz="3600" strike="noStrike" noProof="1">
                <a:solidFill>
                  <a:srgbClr val="C00000"/>
                </a:solidFill>
                <a:latin typeface="黑体" panose="02010609060101010101" charset="-122"/>
                <a:ea typeface="黑体" panose="02010609060101010101" charset="-122"/>
              </a:rPr>
              <a:t>附图：</a:t>
            </a:r>
            <a:r>
              <a:rPr lang="zh-CN" altLang="ja-JP" sz="3600" strike="noStrike" noProof="1">
                <a:solidFill>
                  <a:srgbClr val="C00000"/>
                </a:solidFill>
                <a:latin typeface="黑体" panose="02010609060101010101" charset="-122"/>
                <a:ea typeface="黑体" panose="02010609060101010101" charset="-122"/>
              </a:rPr>
              <a:t>低油价已使上游勘探受到重创</a:t>
            </a:r>
            <a:endParaRPr lang="zh-CN" altLang="ja-JP" sz="3600" strike="noStrike" noProof="1">
              <a:solidFill>
                <a:srgbClr val="C00000"/>
              </a:solidFill>
              <a:latin typeface="黑体" panose="02010609060101010101" charset="-122"/>
              <a:ea typeface="黑体" panose="02010609060101010101" charset="-122"/>
            </a:endParaRPr>
          </a:p>
        </p:txBody>
      </p:sp>
      <p:cxnSp>
        <p:nvCxnSpPr>
          <p:cNvPr id="9" name="直接连接符 8"/>
          <p:cNvCxnSpPr/>
          <p:nvPr/>
        </p:nvCxnSpPr>
        <p:spPr>
          <a:xfrm>
            <a:off x="20638" y="727393"/>
            <a:ext cx="12172950" cy="0"/>
          </a:xfrm>
          <a:prstGeom prst="line">
            <a:avLst/>
          </a:prstGeom>
          <a:ln w="38100">
            <a:solidFill>
              <a:srgbClr val="C00000"/>
            </a:solidFill>
          </a:ln>
        </p:spPr>
        <p:style>
          <a:lnRef idx="3">
            <a:schemeClr val="accent5"/>
          </a:lnRef>
          <a:fillRef idx="0">
            <a:schemeClr val="accent5"/>
          </a:fillRef>
          <a:effectRef idx="2">
            <a:schemeClr val="accent5"/>
          </a:effectRef>
          <a:fontRef idx="minor">
            <a:schemeClr val="tx1"/>
          </a:fontRef>
        </p:style>
      </p:cxnSp>
      <p:pic>
        <p:nvPicPr>
          <p:cNvPr id="10" name="Picture 5" descr="china5e_logo"/>
          <p:cNvPicPr>
            <a:picLocks noChangeAspect="1" noChangeArrowheads="1"/>
          </p:cNvPicPr>
          <p:nvPr/>
        </p:nvPicPr>
        <p:blipFill>
          <a:blip r:embed="rId2"/>
          <a:srcRect/>
          <a:stretch>
            <a:fillRect/>
          </a:stretch>
        </p:blipFill>
        <p:spPr bwMode="auto">
          <a:xfrm>
            <a:off x="9866313" y="117158"/>
            <a:ext cx="1935163" cy="536575"/>
          </a:xfrm>
          <a:prstGeom prst="rect">
            <a:avLst/>
          </a:prstGeom>
        </p:spPr>
        <p:style>
          <a:lnRef idx="2">
            <a:schemeClr val="accent2"/>
          </a:lnRef>
          <a:fillRef idx="1">
            <a:schemeClr val="lt1"/>
          </a:fillRef>
          <a:effectRef idx="0">
            <a:schemeClr val="accent2"/>
          </a:effectRef>
          <a:fontRef idx="minor">
            <a:schemeClr val="dk1"/>
          </a:fontRef>
        </p:style>
      </p:pic>
      <p:sp>
        <p:nvSpPr>
          <p:cNvPr id="5" name="文本框 4"/>
          <p:cNvSpPr txBox="1"/>
          <p:nvPr/>
        </p:nvSpPr>
        <p:spPr>
          <a:xfrm>
            <a:off x="804545" y="6240780"/>
            <a:ext cx="10088880" cy="396240"/>
          </a:xfrm>
          <a:prstGeom prst="rect">
            <a:avLst/>
          </a:prstGeom>
          <a:noFill/>
        </p:spPr>
        <p:txBody>
          <a:bodyPr wrap="none" rtlCol="0">
            <a:spAutoFit/>
          </a:bodyPr>
          <a:p>
            <a:pPr algn="l"/>
            <a:r>
              <a:rPr lang="zh-CN" altLang="en-US" sz="2000">
                <a:latin typeface="黑体" panose="02010609060101010101" charset="-122"/>
                <a:ea typeface="黑体" panose="02010609060101010101" charset="-122"/>
              </a:rPr>
              <a:t>上游投资削减，全球常规原油新增</a:t>
            </a:r>
            <a:r>
              <a:rPr lang="zh-CN" altLang="en-US" sz="2000">
                <a:latin typeface="黑体" panose="02010609060101010101" charset="-122"/>
                <a:ea typeface="黑体" panose="02010609060101010101" charset="-122"/>
              </a:rPr>
              <a:t>发现</a:t>
            </a:r>
            <a:r>
              <a:rPr lang="zh-CN" altLang="en-US" sz="2000">
                <a:latin typeface="黑体" panose="02010609060101010101" charset="-122"/>
                <a:ea typeface="黑体" panose="02010609060101010101" charset="-122"/>
              </a:rPr>
              <a:t>资源量创</a:t>
            </a:r>
            <a:r>
              <a:rPr lang="en-US" altLang="zh-CN" sz="2000">
                <a:latin typeface="黑体" panose="02010609060101010101" charset="-122"/>
                <a:ea typeface="黑体" panose="02010609060101010101" charset="-122"/>
              </a:rPr>
              <a:t>70</a:t>
            </a:r>
            <a:r>
              <a:rPr lang="zh-CN" altLang="en-US" sz="2000">
                <a:latin typeface="黑体" panose="02010609060101010101" charset="-122"/>
                <a:ea typeface="黑体" panose="02010609060101010101" charset="-122"/>
              </a:rPr>
              <a:t>多年来的新低，</a:t>
            </a:r>
            <a:r>
              <a:rPr lang="en-US" altLang="zh-CN" sz="2000">
                <a:latin typeface="黑体" panose="02010609060101010101" charset="-122"/>
                <a:ea typeface="黑体" panose="02010609060101010101" charset="-122"/>
              </a:rPr>
              <a:t>2017</a:t>
            </a:r>
            <a:r>
              <a:rPr lang="zh-CN" altLang="en-US" sz="2000">
                <a:latin typeface="黑体" panose="02010609060101010101" charset="-122"/>
                <a:ea typeface="黑体" panose="02010609060101010101" charset="-122"/>
              </a:rPr>
              <a:t>年此趋势</a:t>
            </a:r>
            <a:r>
              <a:rPr lang="zh-CN" altLang="en-US" sz="2000">
                <a:latin typeface="黑体" panose="02010609060101010101" charset="-122"/>
                <a:ea typeface="黑体" panose="02010609060101010101" charset="-122"/>
                <a:sym typeface="+mn-ea"/>
              </a:rPr>
              <a:t>可能延续</a:t>
            </a:r>
            <a:endParaRPr lang="zh-CN" altLang="en-US" sz="2000">
              <a:latin typeface="黑体" panose="02010609060101010101" charset="-122"/>
              <a:ea typeface="黑体" panose="02010609060101010101" charset="-122"/>
              <a:sym typeface="+mn-ea"/>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3175" y="0"/>
            <a:ext cx="12185650" cy="1028700"/>
          </a:xfrm>
          <a:prstGeom prst="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fontAlgn="auto"/>
            <a:r>
              <a:rPr lang="ja-JP" altLang="zh-CN" sz="3600" strike="noStrike" noProof="1">
                <a:solidFill>
                  <a:srgbClr val="C00000"/>
                </a:solidFill>
                <a:latin typeface="黑体" panose="02010609060101010101" charset="-122"/>
                <a:ea typeface="黑体" panose="02010609060101010101" charset="-122"/>
              </a:rPr>
              <a:t>■</a:t>
            </a:r>
            <a:r>
              <a:rPr lang="zh-CN" altLang="ja-JP" sz="3600" strike="noStrike" noProof="1">
                <a:solidFill>
                  <a:srgbClr val="C00000"/>
                </a:solidFill>
                <a:latin typeface="黑体" panose="02010609060101010101" charset="-122"/>
                <a:ea typeface="黑体" panose="02010609060101010101" charset="-122"/>
              </a:rPr>
              <a:t>原油</a:t>
            </a:r>
            <a:endParaRPr lang="zh-CN" altLang="ja-JP" sz="3600" strike="noStrike" noProof="1">
              <a:solidFill>
                <a:srgbClr val="C00000"/>
              </a:solidFill>
              <a:latin typeface="黑体" panose="02010609060101010101" charset="-122"/>
              <a:ea typeface="黑体" panose="02010609060101010101" charset="-122"/>
            </a:endParaRPr>
          </a:p>
        </p:txBody>
      </p:sp>
      <p:cxnSp>
        <p:nvCxnSpPr>
          <p:cNvPr id="9" name="直接连接符 8"/>
          <p:cNvCxnSpPr/>
          <p:nvPr/>
        </p:nvCxnSpPr>
        <p:spPr>
          <a:xfrm>
            <a:off x="20638" y="925513"/>
            <a:ext cx="12172950" cy="0"/>
          </a:xfrm>
          <a:prstGeom prst="line">
            <a:avLst/>
          </a:prstGeom>
          <a:ln w="38100">
            <a:solidFill>
              <a:srgbClr val="C00000"/>
            </a:solidFill>
          </a:ln>
        </p:spPr>
        <p:style>
          <a:lnRef idx="3">
            <a:schemeClr val="accent5"/>
          </a:lnRef>
          <a:fillRef idx="0">
            <a:schemeClr val="accent5"/>
          </a:fillRef>
          <a:effectRef idx="2">
            <a:schemeClr val="accent5"/>
          </a:effectRef>
          <a:fontRef idx="minor">
            <a:schemeClr val="tx1"/>
          </a:fontRef>
        </p:style>
      </p:cxnSp>
      <p:pic>
        <p:nvPicPr>
          <p:cNvPr id="10" name="Picture 5" descr="china5e_logo"/>
          <p:cNvPicPr>
            <a:picLocks noChangeAspect="1" noChangeArrowheads="1"/>
          </p:cNvPicPr>
          <p:nvPr/>
        </p:nvPicPr>
        <p:blipFill>
          <a:blip r:embed="rId1"/>
          <a:srcRect/>
          <a:stretch>
            <a:fillRect/>
          </a:stretch>
        </p:blipFill>
        <p:spPr bwMode="auto">
          <a:xfrm>
            <a:off x="9866313" y="223838"/>
            <a:ext cx="1935163" cy="536575"/>
          </a:xfrm>
          <a:prstGeom prst="rect">
            <a:avLst/>
          </a:prstGeom>
        </p:spPr>
        <p:style>
          <a:lnRef idx="2">
            <a:schemeClr val="accent2"/>
          </a:lnRef>
          <a:fillRef idx="1">
            <a:schemeClr val="lt1"/>
          </a:fillRef>
          <a:effectRef idx="0">
            <a:schemeClr val="accent2"/>
          </a:effectRef>
          <a:fontRef idx="minor">
            <a:schemeClr val="dk1"/>
          </a:fontRef>
        </p:style>
      </p:pic>
      <p:sp>
        <p:nvSpPr>
          <p:cNvPr id="6" name="文本框 5"/>
          <p:cNvSpPr txBox="1"/>
          <p:nvPr/>
        </p:nvSpPr>
        <p:spPr>
          <a:xfrm>
            <a:off x="167640" y="5638800"/>
            <a:ext cx="11447780" cy="1005840"/>
          </a:xfrm>
          <a:prstGeom prst="rect">
            <a:avLst/>
          </a:prstGeom>
          <a:noFill/>
        </p:spPr>
        <p:txBody>
          <a:bodyPr wrap="none" rtlCol="0">
            <a:spAutoFit/>
          </a:bodyPr>
          <a:lstStyle/>
          <a:p>
            <a:pPr marL="342900" indent="-342900" algn="l">
              <a:buFont typeface="Wingdings" panose="05000000000000000000" charset="0"/>
              <a:buChar char="l"/>
            </a:pPr>
            <a:r>
              <a:rPr lang="zh-CN" altLang="en-US" sz="2000">
                <a:latin typeface="黑体" panose="02010609060101010101" charset="-122"/>
                <a:ea typeface="黑体" panose="02010609060101010101" charset="-122"/>
              </a:rPr>
              <a:t>2017年一季度原油产量4770万吨，同比下降6.5%；原油加工量14070万吨，增长11.5%。</a:t>
            </a:r>
            <a:endParaRPr lang="zh-CN" altLang="en-US" sz="2000">
              <a:latin typeface="黑体" panose="02010609060101010101" charset="-122"/>
              <a:ea typeface="黑体" panose="02010609060101010101" charset="-122"/>
            </a:endParaRPr>
          </a:p>
          <a:p>
            <a:pPr marL="342900" indent="-342900" algn="l">
              <a:buFont typeface="Wingdings" panose="05000000000000000000" charset="0"/>
              <a:buChar char="l"/>
            </a:pPr>
            <a:r>
              <a:rPr lang="zh-CN" altLang="en-US" sz="2000">
                <a:latin typeface="黑体" panose="02010609060101010101" charset="-122"/>
                <a:ea typeface="黑体" panose="02010609060101010101" charset="-122"/>
                <a:sym typeface="+mn-ea"/>
              </a:rPr>
              <a:t>一季度进口原油</a:t>
            </a:r>
            <a:r>
              <a:rPr lang="en-US" altLang="zh-CN" sz="2000">
                <a:latin typeface="黑体" panose="02010609060101010101" charset="-122"/>
                <a:ea typeface="黑体" panose="02010609060101010101" charset="-122"/>
                <a:sym typeface="+mn-ea"/>
              </a:rPr>
              <a:t>10476</a:t>
            </a:r>
            <a:r>
              <a:rPr lang="zh-CN" altLang="en-US" sz="2000">
                <a:latin typeface="黑体" panose="02010609060101010101" charset="-122"/>
                <a:ea typeface="黑体" panose="02010609060101010101" charset="-122"/>
                <a:sym typeface="+mn-ea"/>
              </a:rPr>
              <a:t>万吨，同比增长</a:t>
            </a:r>
            <a:r>
              <a:rPr lang="en-US" altLang="zh-CN" sz="2000">
                <a:latin typeface="黑体" panose="02010609060101010101" charset="-122"/>
                <a:ea typeface="黑体" panose="02010609060101010101" charset="-122"/>
                <a:sym typeface="+mn-ea"/>
              </a:rPr>
              <a:t>15%</a:t>
            </a:r>
            <a:r>
              <a:rPr lang="zh-CN" altLang="en-US" sz="2000">
                <a:latin typeface="黑体" panose="02010609060101010101" charset="-122"/>
                <a:ea typeface="黑体" panose="02010609060101010101" charset="-122"/>
                <a:sym typeface="+mn-ea"/>
              </a:rPr>
              <a:t>；</a:t>
            </a:r>
            <a:r>
              <a:rPr lang="zh-CN" altLang="en-US" sz="2000">
                <a:solidFill>
                  <a:srgbClr val="FF0000"/>
                </a:solidFill>
                <a:latin typeface="黑体" panose="02010609060101010101" charset="-122"/>
                <a:ea typeface="黑体" panose="02010609060101010101" charset="-122"/>
                <a:sym typeface="+mn-ea"/>
              </a:rPr>
              <a:t>粗略估算，一季度对外依存度升至</a:t>
            </a:r>
            <a:r>
              <a:rPr lang="en-US" altLang="zh-CN" sz="2000">
                <a:solidFill>
                  <a:srgbClr val="FF0000"/>
                </a:solidFill>
                <a:latin typeface="黑体" panose="02010609060101010101" charset="-122"/>
                <a:ea typeface="黑体" panose="02010609060101010101" charset="-122"/>
                <a:sym typeface="+mn-ea"/>
              </a:rPr>
              <a:t>68%</a:t>
            </a:r>
            <a:r>
              <a:rPr lang="zh-CN" altLang="en-US" sz="2000">
                <a:solidFill>
                  <a:srgbClr val="FF0000"/>
                </a:solidFill>
                <a:latin typeface="黑体" panose="02010609060101010101" charset="-122"/>
                <a:ea typeface="黑体" panose="02010609060101010101" charset="-122"/>
                <a:sym typeface="+mn-ea"/>
              </a:rPr>
              <a:t>。</a:t>
            </a:r>
            <a:endParaRPr lang="zh-CN" altLang="en-US" sz="2000">
              <a:solidFill>
                <a:srgbClr val="FF0000"/>
              </a:solidFill>
              <a:latin typeface="黑体" panose="02010609060101010101" charset="-122"/>
              <a:ea typeface="黑体" panose="02010609060101010101" charset="-122"/>
              <a:sym typeface="+mn-ea"/>
            </a:endParaRPr>
          </a:p>
          <a:p>
            <a:pPr marL="342900" indent="-342900" algn="l">
              <a:buFont typeface="Wingdings" panose="05000000000000000000" charset="0"/>
              <a:buChar char="l"/>
            </a:pPr>
            <a:r>
              <a:rPr lang="zh-CN" altLang="en-US" sz="2000">
                <a:latin typeface="黑体" panose="02010609060101010101" charset="-122"/>
                <a:ea typeface="黑体" panose="02010609060101010101" charset="-122"/>
              </a:rPr>
              <a:t>预计</a:t>
            </a:r>
            <a:r>
              <a:rPr lang="zh-CN" altLang="en-US" sz="2000">
                <a:latin typeface="黑体" panose="02010609060101010101" charset="-122"/>
                <a:ea typeface="黑体" panose="02010609060101010101" charset="-122"/>
                <a:sym typeface="+mn-ea"/>
              </a:rPr>
              <a:t>在油价小幅回升的情况下</a:t>
            </a:r>
            <a:r>
              <a:rPr lang="zh-CN" altLang="en-US" sz="2000">
                <a:latin typeface="黑体" panose="02010609060101010101" charset="-122"/>
                <a:ea typeface="黑体" panose="02010609060101010101" charset="-122"/>
              </a:rPr>
              <a:t>全年产量降幅将保持收窄、进口继续</a:t>
            </a:r>
            <a:r>
              <a:rPr lang="zh-CN" altLang="en-US" sz="2000">
                <a:latin typeface="黑体" panose="02010609060101010101" charset="-122"/>
                <a:ea typeface="黑体" panose="02010609060101010101" charset="-122"/>
                <a:sym typeface="+mn-ea"/>
              </a:rPr>
              <a:t>保持高位，对外依存度继续升高</a:t>
            </a:r>
            <a:endParaRPr lang="zh-CN" altLang="en-US" sz="2000">
              <a:latin typeface="黑体" panose="02010609060101010101" charset="-122"/>
              <a:ea typeface="黑体" panose="02010609060101010101" charset="-122"/>
              <a:sym typeface="+mn-ea"/>
            </a:endParaRPr>
          </a:p>
        </p:txBody>
      </p:sp>
      <p:sp>
        <p:nvSpPr>
          <p:cNvPr id="3" name="文本框 2"/>
          <p:cNvSpPr txBox="1"/>
          <p:nvPr/>
        </p:nvSpPr>
        <p:spPr>
          <a:xfrm>
            <a:off x="1300480" y="5171440"/>
            <a:ext cx="3230880" cy="335280"/>
          </a:xfrm>
          <a:prstGeom prst="rect">
            <a:avLst/>
          </a:prstGeom>
          <a:noFill/>
        </p:spPr>
        <p:txBody>
          <a:bodyPr wrap="none" rtlCol="0">
            <a:spAutoFit/>
          </a:bodyPr>
          <a:lstStyle/>
          <a:p>
            <a:pPr>
              <a:buFont typeface="Wingdings" panose="05000000000000000000" charset="0"/>
            </a:pPr>
            <a:r>
              <a:rPr lang="zh-CN" altLang="en-US" sz="1600">
                <a:latin typeface="黑体" panose="02010609060101010101" charset="-122"/>
                <a:ea typeface="黑体" panose="02010609060101010101" charset="-122"/>
              </a:rPr>
              <a:t>来源：国家发改委经济运行调节局</a:t>
            </a:r>
            <a:endParaRPr lang="zh-CN" altLang="en-US" sz="1600">
              <a:latin typeface="黑体" panose="02010609060101010101" charset="-122"/>
              <a:ea typeface="黑体" panose="02010609060101010101" charset="-122"/>
            </a:endParaRPr>
          </a:p>
        </p:txBody>
      </p:sp>
      <p:sp>
        <p:nvSpPr>
          <p:cNvPr id="7" name="文本框 6"/>
          <p:cNvSpPr txBox="1"/>
          <p:nvPr/>
        </p:nvSpPr>
        <p:spPr>
          <a:xfrm>
            <a:off x="8444230" y="5156200"/>
            <a:ext cx="1605280" cy="335280"/>
          </a:xfrm>
          <a:prstGeom prst="rect">
            <a:avLst/>
          </a:prstGeom>
          <a:noFill/>
        </p:spPr>
        <p:txBody>
          <a:bodyPr wrap="none" rtlCol="0">
            <a:spAutoFit/>
          </a:bodyPr>
          <a:lstStyle/>
          <a:p>
            <a:pPr>
              <a:buFont typeface="Wingdings" panose="05000000000000000000" charset="0"/>
            </a:pPr>
            <a:r>
              <a:rPr lang="zh-CN" altLang="en-US" sz="1600">
                <a:latin typeface="黑体" panose="02010609060101010101" charset="-122"/>
                <a:ea typeface="黑体" panose="02010609060101010101" charset="-122"/>
              </a:rPr>
              <a:t>来源：海关数据</a:t>
            </a:r>
            <a:endParaRPr lang="zh-CN" altLang="en-US" sz="1600">
              <a:latin typeface="黑体" panose="02010609060101010101" charset="-122"/>
              <a:ea typeface="黑体" panose="02010609060101010101" charset="-122"/>
            </a:endParaRPr>
          </a:p>
        </p:txBody>
      </p:sp>
      <p:pic>
        <p:nvPicPr>
          <p:cNvPr id="12" name="图片 11"/>
          <p:cNvPicPr>
            <a:picLocks noChangeAspect="1"/>
          </p:cNvPicPr>
          <p:nvPr/>
        </p:nvPicPr>
        <p:blipFill>
          <a:blip r:embed="rId2"/>
          <a:stretch>
            <a:fillRect/>
          </a:stretch>
        </p:blipFill>
        <p:spPr>
          <a:xfrm>
            <a:off x="6134100" y="1769745"/>
            <a:ext cx="5979160" cy="3411220"/>
          </a:xfrm>
          <a:prstGeom prst="rect">
            <a:avLst/>
          </a:prstGeom>
        </p:spPr>
      </p:pic>
      <p:pic>
        <p:nvPicPr>
          <p:cNvPr id="14" name="图片 13"/>
          <p:cNvPicPr>
            <a:picLocks noChangeAspect="1"/>
          </p:cNvPicPr>
          <p:nvPr/>
        </p:nvPicPr>
        <p:blipFill>
          <a:blip r:embed="rId3"/>
          <a:stretch>
            <a:fillRect/>
          </a:stretch>
        </p:blipFill>
        <p:spPr>
          <a:xfrm>
            <a:off x="218440" y="1815465"/>
            <a:ext cx="5690235" cy="3413760"/>
          </a:xfrm>
          <a:prstGeom prst="rect">
            <a:avLst/>
          </a:prstGeom>
        </p:spPr>
      </p:pic>
      <p:sp>
        <p:nvSpPr>
          <p:cNvPr id="4" name="文本框 3"/>
          <p:cNvSpPr txBox="1"/>
          <p:nvPr/>
        </p:nvSpPr>
        <p:spPr>
          <a:xfrm>
            <a:off x="213360" y="1028700"/>
            <a:ext cx="11899900" cy="701040"/>
          </a:xfrm>
          <a:prstGeom prst="rect">
            <a:avLst/>
          </a:prstGeom>
          <a:noFill/>
        </p:spPr>
        <p:txBody>
          <a:bodyPr wrap="square" rtlCol="0" anchor="t">
            <a:spAutoFit/>
          </a:bodyPr>
          <a:lstStyle/>
          <a:p>
            <a:pPr marL="342900" indent="-342900" algn="l">
              <a:buFont typeface="Wingdings" panose="05000000000000000000" charset="0"/>
              <a:buChar char="l"/>
            </a:pPr>
            <a:r>
              <a:rPr lang="zh-CN" altLang="en-US" sz="2000">
                <a:latin typeface="黑体" panose="02010609060101010101" charset="-122"/>
                <a:ea typeface="黑体" panose="02010609060101010101" charset="-122"/>
                <a:sym typeface="+mn-ea"/>
              </a:rPr>
              <a:t>2016年，原油产量19771万吨，同比下降7.3%；原油加工量52372万吨，同比增长9.4%。对外依存度达到</a:t>
            </a:r>
            <a:r>
              <a:rPr lang="en-US" altLang="zh-CN" sz="2000">
                <a:latin typeface="黑体" panose="02010609060101010101" charset="-122"/>
                <a:ea typeface="黑体" panose="02010609060101010101" charset="-122"/>
                <a:sym typeface="+mn-ea"/>
              </a:rPr>
              <a:t>65.4%</a:t>
            </a:r>
            <a:r>
              <a:rPr lang="zh-CN" altLang="en-US" sz="2000">
                <a:latin typeface="黑体" panose="02010609060101010101" charset="-122"/>
                <a:ea typeface="黑体" panose="02010609060101010101" charset="-122"/>
                <a:sym typeface="+mn-ea"/>
              </a:rPr>
              <a:t>。</a:t>
            </a:r>
            <a:endParaRPr lang="zh-CN" altLang="en-US" sz="2000">
              <a:latin typeface="黑体" panose="02010609060101010101" charset="-122"/>
              <a:ea typeface="黑体" panose="02010609060101010101" charset="-122"/>
              <a:sym typeface="+mn-ea"/>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3175" y="0"/>
            <a:ext cx="12185650" cy="1028700"/>
          </a:xfrm>
          <a:prstGeom prst="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fontAlgn="auto"/>
            <a:r>
              <a:rPr lang="ja-JP" altLang="zh-CN" sz="3600" strike="noStrike" noProof="1">
                <a:solidFill>
                  <a:srgbClr val="C00000"/>
                </a:solidFill>
                <a:latin typeface="黑体" panose="02010609060101010101" charset="-122"/>
                <a:ea typeface="黑体" panose="02010609060101010101" charset="-122"/>
              </a:rPr>
              <a:t>■</a:t>
            </a:r>
            <a:r>
              <a:rPr lang="zh-CN" altLang="ja-JP" sz="3600" strike="noStrike" noProof="1">
                <a:solidFill>
                  <a:srgbClr val="C00000"/>
                </a:solidFill>
                <a:latin typeface="黑体" panose="02010609060101010101" charset="-122"/>
                <a:ea typeface="黑体" panose="02010609060101010101" charset="-122"/>
              </a:rPr>
              <a:t>成品油</a:t>
            </a:r>
            <a:endParaRPr lang="zh-CN" altLang="ja-JP" sz="3600" strike="noStrike" noProof="1">
              <a:solidFill>
                <a:srgbClr val="C00000"/>
              </a:solidFill>
              <a:latin typeface="黑体" panose="02010609060101010101" charset="-122"/>
              <a:ea typeface="黑体" panose="02010609060101010101" charset="-122"/>
            </a:endParaRPr>
          </a:p>
        </p:txBody>
      </p:sp>
      <p:cxnSp>
        <p:nvCxnSpPr>
          <p:cNvPr id="9" name="直接连接符 8"/>
          <p:cNvCxnSpPr/>
          <p:nvPr/>
        </p:nvCxnSpPr>
        <p:spPr>
          <a:xfrm>
            <a:off x="20638" y="925513"/>
            <a:ext cx="12172950" cy="0"/>
          </a:xfrm>
          <a:prstGeom prst="line">
            <a:avLst/>
          </a:prstGeom>
          <a:ln w="38100">
            <a:solidFill>
              <a:srgbClr val="C00000"/>
            </a:solidFill>
          </a:ln>
        </p:spPr>
        <p:style>
          <a:lnRef idx="3">
            <a:schemeClr val="accent5"/>
          </a:lnRef>
          <a:fillRef idx="0">
            <a:schemeClr val="accent5"/>
          </a:fillRef>
          <a:effectRef idx="2">
            <a:schemeClr val="accent5"/>
          </a:effectRef>
          <a:fontRef idx="minor">
            <a:schemeClr val="tx1"/>
          </a:fontRef>
        </p:style>
      </p:cxnSp>
      <p:pic>
        <p:nvPicPr>
          <p:cNvPr id="10" name="Picture 5" descr="china5e_logo"/>
          <p:cNvPicPr>
            <a:picLocks noChangeAspect="1" noChangeArrowheads="1"/>
          </p:cNvPicPr>
          <p:nvPr/>
        </p:nvPicPr>
        <p:blipFill>
          <a:blip r:embed="rId1"/>
          <a:srcRect/>
          <a:stretch>
            <a:fillRect/>
          </a:stretch>
        </p:blipFill>
        <p:spPr bwMode="auto">
          <a:xfrm>
            <a:off x="9866313" y="223838"/>
            <a:ext cx="1935163" cy="536575"/>
          </a:xfrm>
          <a:prstGeom prst="rect">
            <a:avLst/>
          </a:prstGeom>
        </p:spPr>
        <p:style>
          <a:lnRef idx="2">
            <a:schemeClr val="accent2"/>
          </a:lnRef>
          <a:fillRef idx="1">
            <a:schemeClr val="lt1"/>
          </a:fillRef>
          <a:effectRef idx="0">
            <a:schemeClr val="accent2"/>
          </a:effectRef>
          <a:fontRef idx="minor">
            <a:schemeClr val="dk1"/>
          </a:fontRef>
        </p:style>
      </p:pic>
      <p:sp>
        <p:nvSpPr>
          <p:cNvPr id="6" name="文本框 5"/>
          <p:cNvSpPr txBox="1"/>
          <p:nvPr/>
        </p:nvSpPr>
        <p:spPr>
          <a:xfrm>
            <a:off x="7532370" y="2956560"/>
            <a:ext cx="4362450" cy="3139440"/>
          </a:xfrm>
          <a:prstGeom prst="rect">
            <a:avLst/>
          </a:prstGeom>
          <a:noFill/>
        </p:spPr>
        <p:txBody>
          <a:bodyPr wrap="square" rtlCol="0">
            <a:spAutoFit/>
          </a:bodyPr>
          <a:lstStyle/>
          <a:p>
            <a:pPr marL="342900" indent="-342900">
              <a:buFont typeface="Wingdings" panose="05000000000000000000" charset="0"/>
              <a:buChar char="l"/>
            </a:pPr>
            <a:r>
              <a:rPr lang="zh-CN" altLang="en-US" sz="2000">
                <a:latin typeface="黑体" panose="02010609060101010101" charset="-122"/>
                <a:ea typeface="黑体" panose="02010609060101010101" charset="-122"/>
              </a:rPr>
              <a:t>2017年一季度，成品油产量8635万吨，增长9.2%；</a:t>
            </a:r>
            <a:endParaRPr lang="zh-CN" altLang="en-US" sz="2000">
              <a:latin typeface="黑体" panose="02010609060101010101" charset="-122"/>
              <a:ea typeface="黑体" panose="02010609060101010101" charset="-122"/>
            </a:endParaRPr>
          </a:p>
          <a:p>
            <a:pPr marL="342900" indent="-342900">
              <a:buFont typeface="Wingdings" panose="05000000000000000000" charset="0"/>
              <a:buChar char="l"/>
            </a:pPr>
            <a:r>
              <a:rPr lang="zh-CN" altLang="en-US" sz="2000">
                <a:latin typeface="黑体" panose="02010609060101010101" charset="-122"/>
                <a:ea typeface="黑体" panose="02010609060101010101" charset="-122"/>
              </a:rPr>
              <a:t>成品油消费量7339万吨，增长6.5%，其中汽油、柴油分别增长9.0%、3.3%。</a:t>
            </a:r>
            <a:endParaRPr lang="zh-CN" altLang="en-US" sz="2000">
              <a:latin typeface="黑体" panose="02010609060101010101" charset="-122"/>
              <a:ea typeface="黑体" panose="02010609060101010101" charset="-122"/>
            </a:endParaRPr>
          </a:p>
          <a:p>
            <a:pPr marL="342900" indent="-342900">
              <a:buFont typeface="Wingdings" panose="05000000000000000000" charset="0"/>
              <a:buChar char="l"/>
            </a:pPr>
            <a:r>
              <a:rPr lang="zh-CN" altLang="en-US" sz="2000">
                <a:latin typeface="黑体" panose="02010609060101010101" charset="-122"/>
                <a:ea typeface="黑体" panose="02010609060101010101" charset="-122"/>
              </a:rPr>
              <a:t>成品油出口量为1196.4万吨，同比增长22.70%。</a:t>
            </a:r>
            <a:endParaRPr lang="zh-CN" altLang="en-US" sz="2000">
              <a:latin typeface="黑体" panose="02010609060101010101" charset="-122"/>
              <a:ea typeface="黑体" panose="02010609060101010101" charset="-122"/>
            </a:endParaRPr>
          </a:p>
          <a:p>
            <a:pPr marL="342900" indent="-342900">
              <a:buFont typeface="Wingdings" panose="05000000000000000000" charset="0"/>
              <a:buChar char="l"/>
            </a:pPr>
            <a:endParaRPr lang="zh-CN" altLang="en-US" sz="2000">
              <a:latin typeface="黑体" panose="02010609060101010101" charset="-122"/>
              <a:ea typeface="黑体" panose="02010609060101010101" charset="-122"/>
            </a:endParaRPr>
          </a:p>
          <a:p>
            <a:pPr marL="342900" indent="-342900">
              <a:buFont typeface="Wingdings" panose="05000000000000000000" charset="0"/>
              <a:buChar char="l"/>
            </a:pPr>
            <a:r>
              <a:rPr lang="zh-CN" altLang="en-US" sz="2000">
                <a:latin typeface="黑体" panose="02010609060101010101" charset="-122"/>
                <a:ea typeface="黑体" panose="02010609060101010101" charset="-122"/>
              </a:rPr>
              <a:t>预计</a:t>
            </a:r>
            <a:r>
              <a:rPr lang="en-US" altLang="zh-CN" sz="2000">
                <a:latin typeface="黑体" panose="02010609060101010101" charset="-122"/>
                <a:ea typeface="黑体" panose="02010609060101010101" charset="-122"/>
              </a:rPr>
              <a:t>2017</a:t>
            </a:r>
            <a:r>
              <a:rPr lang="zh-CN" altLang="en-US" sz="2000">
                <a:latin typeface="黑体" panose="02010609060101010101" charset="-122"/>
                <a:ea typeface="黑体" panose="02010609060101010101" charset="-122"/>
              </a:rPr>
              <a:t>年成品油消费继续保持较快增长，出口继续增加</a:t>
            </a:r>
            <a:endParaRPr lang="zh-CN" altLang="en-US" sz="2000">
              <a:latin typeface="黑体" panose="02010609060101010101" charset="-122"/>
              <a:ea typeface="黑体" panose="02010609060101010101" charset="-122"/>
            </a:endParaRPr>
          </a:p>
        </p:txBody>
      </p:sp>
      <p:pic>
        <p:nvPicPr>
          <p:cNvPr id="4" name="图片 3"/>
          <p:cNvPicPr>
            <a:picLocks noChangeAspect="1"/>
          </p:cNvPicPr>
          <p:nvPr/>
        </p:nvPicPr>
        <p:blipFill>
          <a:blip r:embed="rId2"/>
          <a:stretch>
            <a:fillRect/>
          </a:stretch>
        </p:blipFill>
        <p:spPr>
          <a:xfrm>
            <a:off x="177165" y="2239010"/>
            <a:ext cx="7355840" cy="4530725"/>
          </a:xfrm>
          <a:prstGeom prst="rect">
            <a:avLst/>
          </a:prstGeom>
        </p:spPr>
      </p:pic>
      <p:sp>
        <p:nvSpPr>
          <p:cNvPr id="2" name="文本框 1"/>
          <p:cNvSpPr txBox="1"/>
          <p:nvPr/>
        </p:nvSpPr>
        <p:spPr>
          <a:xfrm>
            <a:off x="220345" y="1154430"/>
            <a:ext cx="10622915" cy="1005840"/>
          </a:xfrm>
          <a:prstGeom prst="rect">
            <a:avLst/>
          </a:prstGeom>
          <a:noFill/>
        </p:spPr>
        <p:txBody>
          <a:bodyPr wrap="square" rtlCol="0" anchor="t">
            <a:spAutoFit/>
          </a:bodyPr>
          <a:lstStyle/>
          <a:p>
            <a:pPr marL="342900" indent="-342900">
              <a:buFont typeface="Wingdings" panose="05000000000000000000" charset="0"/>
              <a:buChar char="l"/>
            </a:pPr>
            <a:r>
              <a:rPr lang="en-US" altLang="zh-CN" sz="2000">
                <a:latin typeface="黑体" panose="02010609060101010101" charset="-122"/>
                <a:ea typeface="黑体" panose="02010609060101010101" charset="-122"/>
                <a:sym typeface="+mn-ea"/>
              </a:rPr>
              <a:t>2016年成品油产量32372万吨，同比增长7.8%；</a:t>
            </a:r>
            <a:endParaRPr lang="en-US" altLang="zh-CN" sz="2000">
              <a:latin typeface="黑体" panose="02010609060101010101" charset="-122"/>
              <a:ea typeface="黑体" panose="02010609060101010101" charset="-122"/>
              <a:sym typeface="+mn-ea"/>
            </a:endParaRPr>
          </a:p>
          <a:p>
            <a:pPr marL="342900" indent="-342900">
              <a:buFont typeface="Wingdings" panose="05000000000000000000" charset="0"/>
              <a:buChar char="l"/>
            </a:pPr>
            <a:r>
              <a:rPr lang="en-US" altLang="zh-CN" sz="2000">
                <a:latin typeface="黑体" panose="02010609060101010101" charset="-122"/>
                <a:ea typeface="黑体" panose="02010609060101010101" charset="-122"/>
                <a:sym typeface="+mn-ea"/>
              </a:rPr>
              <a:t>成品油消费量28948万吨，同比增长5.0%，其中汽油同比增长12.3%，柴油同比下降1.2%，</a:t>
            </a:r>
            <a:endParaRPr lang="en-US" altLang="zh-CN" sz="2000">
              <a:latin typeface="黑体" panose="02010609060101010101" charset="-122"/>
              <a:ea typeface="黑体" panose="02010609060101010101" charset="-122"/>
              <a:sym typeface="+mn-ea"/>
            </a:endParaRPr>
          </a:p>
          <a:p>
            <a:pPr marL="342900" indent="-342900">
              <a:buFont typeface="Wingdings" panose="05000000000000000000" charset="0"/>
              <a:buChar char="l"/>
            </a:pPr>
            <a:r>
              <a:rPr lang="en-US" altLang="zh-CN" sz="2000">
                <a:latin typeface="黑体" panose="02010609060101010101" charset="-122"/>
                <a:ea typeface="黑体" panose="02010609060101010101" charset="-122"/>
                <a:sym typeface="+mn-ea"/>
              </a:rPr>
              <a:t>成品油出口量为4831万吨，同比增加33.7%。</a:t>
            </a:r>
            <a:endParaRPr lang="en-US" altLang="zh-CN" sz="2000">
              <a:latin typeface="黑体" panose="02010609060101010101" charset="-122"/>
              <a:ea typeface="黑体" panose="02010609060101010101" charset="-122"/>
              <a:sym typeface="+mn-ea"/>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3175" y="0"/>
            <a:ext cx="12185650" cy="1028700"/>
          </a:xfrm>
          <a:prstGeom prst="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fontAlgn="auto"/>
            <a:r>
              <a:rPr lang="ja-JP" altLang="zh-CN" sz="3600" strike="noStrike" noProof="1">
                <a:solidFill>
                  <a:srgbClr val="C00000"/>
                </a:solidFill>
                <a:latin typeface="黑体" panose="02010609060101010101" charset="-122"/>
                <a:ea typeface="黑体" panose="02010609060101010101" charset="-122"/>
              </a:rPr>
              <a:t>■</a:t>
            </a:r>
            <a:r>
              <a:rPr lang="zh-CN" altLang="ja-JP" sz="3600" strike="noStrike" noProof="1">
                <a:solidFill>
                  <a:srgbClr val="C00000"/>
                </a:solidFill>
                <a:latin typeface="黑体" panose="02010609060101010101" charset="-122"/>
                <a:ea typeface="黑体" panose="02010609060101010101" charset="-122"/>
              </a:rPr>
              <a:t>天然气</a:t>
            </a:r>
            <a:endParaRPr lang="zh-CN" altLang="ja-JP" sz="3600" strike="noStrike" noProof="1">
              <a:solidFill>
                <a:srgbClr val="C00000"/>
              </a:solidFill>
              <a:latin typeface="黑体" panose="02010609060101010101" charset="-122"/>
              <a:ea typeface="黑体" panose="02010609060101010101" charset="-122"/>
            </a:endParaRPr>
          </a:p>
        </p:txBody>
      </p:sp>
      <p:cxnSp>
        <p:nvCxnSpPr>
          <p:cNvPr id="9" name="直接连接符 8"/>
          <p:cNvCxnSpPr/>
          <p:nvPr/>
        </p:nvCxnSpPr>
        <p:spPr>
          <a:xfrm>
            <a:off x="20638" y="925513"/>
            <a:ext cx="12172950" cy="0"/>
          </a:xfrm>
          <a:prstGeom prst="line">
            <a:avLst/>
          </a:prstGeom>
          <a:ln w="38100">
            <a:solidFill>
              <a:srgbClr val="C00000"/>
            </a:solidFill>
          </a:ln>
        </p:spPr>
        <p:style>
          <a:lnRef idx="3">
            <a:schemeClr val="accent5"/>
          </a:lnRef>
          <a:fillRef idx="0">
            <a:schemeClr val="accent5"/>
          </a:fillRef>
          <a:effectRef idx="2">
            <a:schemeClr val="accent5"/>
          </a:effectRef>
          <a:fontRef idx="minor">
            <a:schemeClr val="tx1"/>
          </a:fontRef>
        </p:style>
      </p:cxnSp>
      <p:pic>
        <p:nvPicPr>
          <p:cNvPr id="10" name="Picture 5" descr="china5e_logo"/>
          <p:cNvPicPr>
            <a:picLocks noChangeAspect="1" noChangeArrowheads="1"/>
          </p:cNvPicPr>
          <p:nvPr/>
        </p:nvPicPr>
        <p:blipFill>
          <a:blip r:embed="rId1"/>
          <a:srcRect/>
          <a:stretch>
            <a:fillRect/>
          </a:stretch>
        </p:blipFill>
        <p:spPr bwMode="auto">
          <a:xfrm>
            <a:off x="9866313" y="223838"/>
            <a:ext cx="1935163" cy="536575"/>
          </a:xfrm>
          <a:prstGeom prst="rect">
            <a:avLst/>
          </a:prstGeom>
        </p:spPr>
        <p:style>
          <a:lnRef idx="2">
            <a:schemeClr val="accent2"/>
          </a:lnRef>
          <a:fillRef idx="1">
            <a:schemeClr val="lt1"/>
          </a:fillRef>
          <a:effectRef idx="0">
            <a:schemeClr val="accent2"/>
          </a:effectRef>
          <a:fontRef idx="minor">
            <a:schemeClr val="dk1"/>
          </a:fontRef>
        </p:style>
      </p:pic>
      <p:sp>
        <p:nvSpPr>
          <p:cNvPr id="6" name="文本框 5"/>
          <p:cNvSpPr txBox="1"/>
          <p:nvPr/>
        </p:nvSpPr>
        <p:spPr>
          <a:xfrm>
            <a:off x="7742555" y="2316480"/>
            <a:ext cx="4059555" cy="4358640"/>
          </a:xfrm>
          <a:prstGeom prst="rect">
            <a:avLst/>
          </a:prstGeom>
          <a:noFill/>
        </p:spPr>
        <p:txBody>
          <a:bodyPr wrap="square" rtlCol="0">
            <a:spAutoFit/>
          </a:bodyPr>
          <a:lstStyle/>
          <a:p>
            <a:pPr marL="342900" indent="-342900">
              <a:buFont typeface="Wingdings" panose="05000000000000000000" charset="0"/>
              <a:buChar char="l"/>
            </a:pPr>
            <a:r>
              <a:rPr lang="zh-CN" altLang="en-US" sz="2000">
                <a:latin typeface="黑体" panose="02010609060101010101" charset="-122"/>
                <a:ea typeface="黑体" panose="02010609060101010101" charset="-122"/>
                <a:sym typeface="+mn-ea"/>
              </a:rPr>
              <a:t>天然气消费量</a:t>
            </a:r>
            <a:r>
              <a:rPr lang="en-US" altLang="zh-CN" sz="2000">
                <a:latin typeface="黑体" panose="02010609060101010101" charset="-122"/>
                <a:ea typeface="黑体" panose="02010609060101010101" charset="-122"/>
                <a:sym typeface="+mn-ea"/>
              </a:rPr>
              <a:t>2017</a:t>
            </a:r>
            <a:r>
              <a:rPr lang="zh-CN" altLang="en-US" sz="2000">
                <a:latin typeface="黑体" panose="02010609060101010101" charset="-122"/>
                <a:ea typeface="黑体" panose="02010609060101010101" charset="-122"/>
                <a:sym typeface="+mn-ea"/>
              </a:rPr>
              <a:t>年开局良好，再现</a:t>
            </a:r>
            <a:r>
              <a:rPr lang="en-US" altLang="zh-CN" sz="2000">
                <a:latin typeface="黑体" panose="02010609060101010101" charset="-122"/>
                <a:ea typeface="黑体" panose="02010609060101010101" charset="-122"/>
                <a:sym typeface="+mn-ea"/>
              </a:rPr>
              <a:t>2016</a:t>
            </a:r>
            <a:r>
              <a:rPr lang="zh-CN" altLang="en-US" sz="2000">
                <a:latin typeface="黑体" panose="02010609060101010101" charset="-122"/>
                <a:ea typeface="黑体" panose="02010609060101010101" charset="-122"/>
                <a:sym typeface="+mn-ea"/>
              </a:rPr>
              <a:t>年第一季度的</a:t>
            </a:r>
            <a:r>
              <a:rPr lang="en-US" altLang="zh-CN" sz="2000">
                <a:latin typeface="黑体" panose="02010609060101010101" charset="-122"/>
                <a:ea typeface="黑体" panose="02010609060101010101" charset="-122"/>
                <a:sym typeface="+mn-ea"/>
              </a:rPr>
              <a:t>“</a:t>
            </a:r>
            <a:r>
              <a:rPr lang="zh-CN" altLang="en-US" sz="2000">
                <a:latin typeface="黑体" panose="02010609060101010101" charset="-122"/>
                <a:ea typeface="黑体" panose="02010609060101010101" charset="-122"/>
                <a:sym typeface="+mn-ea"/>
              </a:rPr>
              <a:t>小阳春</a:t>
            </a:r>
            <a:r>
              <a:rPr lang="en-US" altLang="zh-CN" sz="2000">
                <a:latin typeface="黑体" panose="02010609060101010101" charset="-122"/>
                <a:ea typeface="黑体" panose="02010609060101010101" charset="-122"/>
                <a:sym typeface="+mn-ea"/>
              </a:rPr>
              <a:t>”</a:t>
            </a:r>
            <a:endParaRPr lang="en-US" altLang="zh-CN" sz="2000">
              <a:latin typeface="黑体" panose="02010609060101010101" charset="-122"/>
              <a:ea typeface="黑体" panose="02010609060101010101" charset="-122"/>
              <a:cs typeface="宋体" panose="02010600030101010101" pitchFamily="2" charset="-122"/>
              <a:sym typeface="+mn-ea"/>
            </a:endParaRPr>
          </a:p>
          <a:p>
            <a:pPr marL="342900" indent="-342900">
              <a:buFont typeface="Wingdings" panose="05000000000000000000" charset="0"/>
              <a:buChar char="l"/>
            </a:pPr>
            <a:endParaRPr lang="en-US" altLang="zh-CN" sz="2000">
              <a:latin typeface="黑体" panose="02010609060101010101" charset="-122"/>
              <a:ea typeface="黑体" panose="02010609060101010101" charset="-122"/>
              <a:cs typeface="宋体" panose="02010600030101010101" pitchFamily="2" charset="-122"/>
              <a:sym typeface="+mn-ea"/>
            </a:endParaRPr>
          </a:p>
          <a:p>
            <a:pPr marL="342900" indent="-342900">
              <a:buFont typeface="Wingdings" panose="05000000000000000000" charset="0"/>
              <a:buChar char="l"/>
            </a:pPr>
            <a:r>
              <a:rPr lang="en-US" altLang="zh-CN" sz="2000">
                <a:latin typeface="黑体" panose="02010609060101010101" charset="-122"/>
                <a:ea typeface="黑体" panose="02010609060101010101" charset="-122"/>
                <a:cs typeface="宋体" panose="02010600030101010101" pitchFamily="2" charset="-122"/>
                <a:sym typeface="+mn-ea"/>
              </a:rPr>
              <a:t>2017</a:t>
            </a:r>
            <a:r>
              <a:rPr lang="zh-CN" altLang="en-US" sz="2000">
                <a:latin typeface="黑体" panose="02010609060101010101" charset="-122"/>
                <a:ea typeface="黑体" panose="02010609060101010101" charset="-122"/>
                <a:cs typeface="宋体" panose="02010600030101010101" pitchFamily="2" charset="-122"/>
                <a:sym typeface="+mn-ea"/>
              </a:rPr>
              <a:t>年一季度天然气产量</a:t>
            </a:r>
            <a:r>
              <a:rPr lang="en-US" altLang="zh-CN" sz="2000">
                <a:latin typeface="黑体" panose="02010609060101010101" charset="-122"/>
                <a:ea typeface="黑体" panose="02010609060101010101" charset="-122"/>
                <a:cs typeface="宋体" panose="02010600030101010101" pitchFamily="2" charset="-122"/>
                <a:sym typeface="+mn-ea"/>
              </a:rPr>
              <a:t>385</a:t>
            </a:r>
            <a:r>
              <a:rPr lang="zh-CN" altLang="en-US" sz="2000">
                <a:latin typeface="黑体" panose="02010609060101010101" charset="-122"/>
                <a:ea typeface="黑体" panose="02010609060101010101" charset="-122"/>
                <a:cs typeface="宋体" panose="02010600030101010101" pitchFamily="2" charset="-122"/>
                <a:sym typeface="+mn-ea"/>
              </a:rPr>
              <a:t>亿立方米，同比增长</a:t>
            </a:r>
            <a:r>
              <a:rPr lang="en-US" altLang="zh-CN" sz="2000">
                <a:latin typeface="黑体" panose="02010609060101010101" charset="-122"/>
                <a:ea typeface="黑体" panose="02010609060101010101" charset="-122"/>
                <a:cs typeface="宋体" panose="02010600030101010101" pitchFamily="2" charset="-122"/>
                <a:sym typeface="+mn-ea"/>
              </a:rPr>
              <a:t>5.0%</a:t>
            </a:r>
            <a:r>
              <a:rPr lang="zh-CN" altLang="en-US" sz="2000">
                <a:latin typeface="黑体" panose="02010609060101010101" charset="-122"/>
                <a:ea typeface="黑体" panose="02010609060101010101" charset="-122"/>
                <a:cs typeface="宋体" panose="02010600030101010101" pitchFamily="2" charset="-122"/>
                <a:sym typeface="+mn-ea"/>
              </a:rPr>
              <a:t>；</a:t>
            </a:r>
            <a:endParaRPr lang="zh-CN" altLang="en-US" sz="2000">
              <a:latin typeface="黑体" panose="02010609060101010101" charset="-122"/>
              <a:ea typeface="黑体" panose="02010609060101010101" charset="-122"/>
              <a:cs typeface="宋体" panose="02010600030101010101" pitchFamily="2" charset="-122"/>
              <a:sym typeface="+mn-ea"/>
            </a:endParaRPr>
          </a:p>
          <a:p>
            <a:pPr marL="342900" indent="-342900">
              <a:buFont typeface="Wingdings" panose="05000000000000000000" charset="0"/>
              <a:buChar char="l"/>
            </a:pPr>
            <a:r>
              <a:rPr lang="zh-CN" altLang="en-US" sz="2000">
                <a:latin typeface="黑体" panose="02010609060101010101" charset="-122"/>
                <a:ea typeface="黑体" panose="02010609060101010101" charset="-122"/>
                <a:cs typeface="宋体" panose="02010600030101010101" pitchFamily="2" charset="-122"/>
                <a:sym typeface="+mn-ea"/>
              </a:rPr>
              <a:t>天然气消费量</a:t>
            </a:r>
            <a:r>
              <a:rPr lang="en-US" altLang="zh-CN" sz="2000">
                <a:latin typeface="黑体" panose="02010609060101010101" charset="-122"/>
                <a:ea typeface="黑体" panose="02010609060101010101" charset="-122"/>
                <a:cs typeface="宋体" panose="02010600030101010101" pitchFamily="2" charset="-122"/>
                <a:sym typeface="+mn-ea"/>
              </a:rPr>
              <a:t>636</a:t>
            </a:r>
            <a:r>
              <a:rPr lang="zh-CN" altLang="en-US" sz="2000">
                <a:latin typeface="黑体" panose="02010609060101010101" charset="-122"/>
                <a:ea typeface="黑体" panose="02010609060101010101" charset="-122"/>
                <a:cs typeface="宋体" panose="02010600030101010101" pitchFamily="2" charset="-122"/>
                <a:sym typeface="+mn-ea"/>
              </a:rPr>
              <a:t>亿立方米，增长</a:t>
            </a:r>
            <a:r>
              <a:rPr lang="en-US" altLang="zh-CN" sz="2000">
                <a:latin typeface="黑体" panose="02010609060101010101" charset="-122"/>
                <a:ea typeface="黑体" panose="02010609060101010101" charset="-122"/>
                <a:cs typeface="宋体" panose="02010600030101010101" pitchFamily="2" charset="-122"/>
                <a:sym typeface="+mn-ea"/>
              </a:rPr>
              <a:t>9.6%</a:t>
            </a:r>
            <a:r>
              <a:rPr lang="zh-CN" altLang="en-US" sz="2000">
                <a:latin typeface="黑体" panose="02010609060101010101" charset="-122"/>
                <a:ea typeface="黑体" panose="02010609060101010101" charset="-122"/>
                <a:cs typeface="宋体" panose="02010600030101010101" pitchFamily="2" charset="-122"/>
                <a:sym typeface="+mn-ea"/>
              </a:rPr>
              <a:t>。</a:t>
            </a:r>
            <a:endParaRPr lang="zh-CN" altLang="en-US" sz="2000">
              <a:latin typeface="黑体" panose="02010609060101010101" charset="-122"/>
              <a:ea typeface="黑体" panose="02010609060101010101" charset="-122"/>
              <a:cs typeface="宋体" panose="02010600030101010101" pitchFamily="2" charset="-122"/>
              <a:sym typeface="+mn-ea"/>
            </a:endParaRPr>
          </a:p>
          <a:p>
            <a:pPr marL="342900" indent="-342900">
              <a:buFont typeface="Wingdings" panose="05000000000000000000" charset="0"/>
              <a:buChar char="l"/>
            </a:pPr>
            <a:r>
              <a:rPr lang="zh-CN" altLang="en-US" sz="2000">
                <a:latin typeface="黑体" panose="02010609060101010101" charset="-122"/>
                <a:ea typeface="黑体" panose="02010609060101010101" charset="-122"/>
                <a:cs typeface="宋体" panose="02010600030101010101" pitchFamily="2" charset="-122"/>
                <a:sym typeface="+mn-ea"/>
              </a:rPr>
              <a:t>天然气进口量</a:t>
            </a:r>
            <a:r>
              <a:rPr lang="en-US" altLang="zh-CN" sz="2000">
                <a:latin typeface="黑体" panose="02010609060101010101" charset="-122"/>
                <a:ea typeface="黑体" panose="02010609060101010101" charset="-122"/>
                <a:cs typeface="宋体" panose="02010600030101010101" pitchFamily="2" charset="-122"/>
                <a:sym typeface="+mn-ea"/>
              </a:rPr>
              <a:t>209</a:t>
            </a:r>
            <a:r>
              <a:rPr lang="zh-CN" altLang="en-US" sz="2000">
                <a:latin typeface="黑体" panose="02010609060101010101" charset="-122"/>
                <a:ea typeface="黑体" panose="02010609060101010101" charset="-122"/>
                <a:cs typeface="宋体" panose="02010600030101010101" pitchFamily="2" charset="-122"/>
                <a:sym typeface="+mn-ea"/>
              </a:rPr>
              <a:t>亿立方米，增长</a:t>
            </a:r>
            <a:r>
              <a:rPr lang="en-US" altLang="zh-CN" sz="2000">
                <a:latin typeface="黑体" panose="02010609060101010101" charset="-122"/>
                <a:ea typeface="黑体" panose="02010609060101010101" charset="-122"/>
                <a:cs typeface="宋体" panose="02010600030101010101" pitchFamily="2" charset="-122"/>
                <a:sym typeface="+mn-ea"/>
              </a:rPr>
              <a:t>5.4%</a:t>
            </a:r>
            <a:r>
              <a:rPr lang="zh-CN" altLang="en-US" sz="2000">
                <a:latin typeface="黑体" panose="02010609060101010101" charset="-122"/>
                <a:ea typeface="黑体" panose="02010609060101010101" charset="-122"/>
                <a:cs typeface="宋体" panose="02010600030101010101" pitchFamily="2" charset="-122"/>
                <a:sym typeface="+mn-ea"/>
              </a:rPr>
              <a:t>；对外依存度约为</a:t>
            </a:r>
            <a:r>
              <a:rPr lang="en-US" altLang="zh-CN" sz="2000">
                <a:latin typeface="黑体" panose="02010609060101010101" charset="-122"/>
                <a:ea typeface="黑体" panose="02010609060101010101" charset="-122"/>
                <a:cs typeface="宋体" panose="02010600030101010101" pitchFamily="2" charset="-122"/>
                <a:sym typeface="+mn-ea"/>
              </a:rPr>
              <a:t>32%</a:t>
            </a:r>
            <a:r>
              <a:rPr lang="zh-CN" altLang="en-US" sz="2000">
                <a:latin typeface="黑体" panose="02010609060101010101" charset="-122"/>
                <a:ea typeface="黑体" panose="02010609060101010101" charset="-122"/>
                <a:cs typeface="宋体" panose="02010600030101010101" pitchFamily="2" charset="-122"/>
                <a:sym typeface="+mn-ea"/>
              </a:rPr>
              <a:t>。</a:t>
            </a:r>
            <a:endParaRPr lang="zh-CN" altLang="en-US" sz="2000">
              <a:latin typeface="黑体" panose="02010609060101010101" charset="-122"/>
              <a:ea typeface="黑体" panose="02010609060101010101" charset="-122"/>
              <a:cs typeface="宋体" panose="02010600030101010101" pitchFamily="2" charset="-122"/>
              <a:sym typeface="+mn-ea"/>
            </a:endParaRPr>
          </a:p>
          <a:p>
            <a:pPr marL="342900" indent="-342900">
              <a:buFont typeface="Wingdings" panose="05000000000000000000" charset="0"/>
              <a:buChar char="l"/>
            </a:pPr>
            <a:endParaRPr lang="zh-CN" altLang="en-US" sz="2000">
              <a:latin typeface="黑体" panose="02010609060101010101" charset="-122"/>
              <a:ea typeface="黑体" panose="02010609060101010101" charset="-122"/>
              <a:cs typeface="宋体" panose="02010600030101010101" pitchFamily="2" charset="-122"/>
              <a:sym typeface="+mn-ea"/>
            </a:endParaRPr>
          </a:p>
          <a:p>
            <a:pPr marL="342900" indent="-342900">
              <a:buFont typeface="Wingdings" panose="05000000000000000000" charset="0"/>
              <a:buChar char="l"/>
            </a:pPr>
            <a:r>
              <a:rPr lang="zh-CN" altLang="en-US" sz="2000">
                <a:latin typeface="黑体" panose="02010609060101010101" charset="-122"/>
                <a:ea typeface="黑体" panose="02010609060101010101" charset="-122"/>
                <a:cs typeface="宋体" panose="02010600030101010101" pitchFamily="2" charset="-122"/>
                <a:sym typeface="+mn-ea"/>
              </a:rPr>
              <a:t>预计在油气改革、天然气利好政策的推动下</a:t>
            </a:r>
            <a:r>
              <a:rPr lang="en-US" altLang="zh-CN" sz="2000">
                <a:latin typeface="黑体" panose="02010609060101010101" charset="-122"/>
                <a:ea typeface="黑体" panose="02010609060101010101" charset="-122"/>
                <a:cs typeface="宋体" panose="02010600030101010101" pitchFamily="2" charset="-122"/>
                <a:sym typeface="+mn-ea"/>
              </a:rPr>
              <a:t>2017</a:t>
            </a:r>
            <a:r>
              <a:rPr lang="zh-CN" altLang="en-US" sz="2000">
                <a:latin typeface="黑体" panose="02010609060101010101" charset="-122"/>
                <a:ea typeface="黑体" panose="02010609060101010101" charset="-122"/>
                <a:cs typeface="宋体" panose="02010600030101010101" pitchFamily="2" charset="-122"/>
                <a:sym typeface="+mn-ea"/>
              </a:rPr>
              <a:t>年天然气消费大幅好于去年</a:t>
            </a:r>
            <a:endParaRPr lang="zh-CN" altLang="en-US" sz="2000">
              <a:latin typeface="黑体" panose="02010609060101010101" charset="-122"/>
              <a:ea typeface="黑体" panose="02010609060101010101" charset="-122"/>
              <a:cs typeface="宋体" panose="02010600030101010101" pitchFamily="2" charset="-122"/>
              <a:sym typeface="+mn-ea"/>
            </a:endParaRPr>
          </a:p>
        </p:txBody>
      </p:sp>
      <p:sp>
        <p:nvSpPr>
          <p:cNvPr id="4" name="文本框 3"/>
          <p:cNvSpPr txBox="1"/>
          <p:nvPr/>
        </p:nvSpPr>
        <p:spPr>
          <a:xfrm>
            <a:off x="1330960" y="6473190"/>
            <a:ext cx="3230880" cy="335280"/>
          </a:xfrm>
          <a:prstGeom prst="rect">
            <a:avLst/>
          </a:prstGeom>
          <a:noFill/>
        </p:spPr>
        <p:txBody>
          <a:bodyPr wrap="none" rtlCol="0">
            <a:spAutoFit/>
          </a:bodyPr>
          <a:lstStyle/>
          <a:p>
            <a:pPr>
              <a:buFont typeface="Wingdings" panose="05000000000000000000" charset="0"/>
            </a:pPr>
            <a:r>
              <a:rPr lang="zh-CN" altLang="en-US" sz="1600">
                <a:latin typeface="黑体" panose="02010609060101010101" charset="-122"/>
                <a:ea typeface="黑体" panose="02010609060101010101" charset="-122"/>
              </a:rPr>
              <a:t>来源：国家发改委经济运行调节局</a:t>
            </a:r>
            <a:endParaRPr lang="zh-CN" altLang="en-US" sz="1600">
              <a:latin typeface="黑体" panose="02010609060101010101" charset="-122"/>
              <a:ea typeface="黑体" panose="02010609060101010101" charset="-122"/>
            </a:endParaRPr>
          </a:p>
        </p:txBody>
      </p:sp>
      <p:pic>
        <p:nvPicPr>
          <p:cNvPr id="5" name="图片 4"/>
          <p:cNvPicPr>
            <a:picLocks noChangeAspect="1"/>
          </p:cNvPicPr>
          <p:nvPr/>
        </p:nvPicPr>
        <p:blipFill>
          <a:blip r:embed="rId2"/>
          <a:stretch>
            <a:fillRect/>
          </a:stretch>
        </p:blipFill>
        <p:spPr>
          <a:xfrm>
            <a:off x="274955" y="2167255"/>
            <a:ext cx="7177405" cy="4305935"/>
          </a:xfrm>
          <a:prstGeom prst="rect">
            <a:avLst/>
          </a:prstGeom>
        </p:spPr>
      </p:pic>
      <p:sp>
        <p:nvSpPr>
          <p:cNvPr id="100" name="文本框 99"/>
          <p:cNvSpPr txBox="1"/>
          <p:nvPr/>
        </p:nvSpPr>
        <p:spPr>
          <a:xfrm>
            <a:off x="406400" y="1066800"/>
            <a:ext cx="10123805" cy="1005840"/>
          </a:xfrm>
          <a:prstGeom prst="rect">
            <a:avLst/>
          </a:prstGeom>
          <a:noFill/>
          <a:ln w="9525">
            <a:noFill/>
          </a:ln>
        </p:spPr>
        <p:txBody>
          <a:bodyPr wrap="square">
            <a:spAutoFit/>
          </a:bodyPr>
          <a:lstStyle/>
          <a:p>
            <a:pPr marL="342900" indent="-342900" algn="l">
              <a:buFont typeface="Wingdings" panose="05000000000000000000" charset="0"/>
              <a:buChar char="l"/>
            </a:pPr>
            <a:r>
              <a:rPr lang="en-US" altLang="zh-CN" sz="2000" b="0" u="none">
                <a:latin typeface="黑体" panose="02010609060101010101" charset="-122"/>
                <a:ea typeface="黑体" panose="02010609060101010101" charset="-122"/>
                <a:cs typeface="宋体" panose="02010600030101010101" pitchFamily="2" charset="-122"/>
              </a:rPr>
              <a:t>2016</a:t>
            </a:r>
            <a:r>
              <a:rPr lang="zh-CN" altLang="en-US" sz="2000" b="0" u="none">
                <a:latin typeface="黑体" panose="02010609060101010101" charset="-122"/>
                <a:ea typeface="黑体" panose="02010609060101010101" charset="-122"/>
                <a:cs typeface="宋体" panose="02010600030101010101" pitchFamily="2" charset="-122"/>
              </a:rPr>
              <a:t>年，天然气产量</a:t>
            </a:r>
            <a:r>
              <a:rPr lang="en-US" altLang="zh-CN" sz="2000" b="0" u="none">
                <a:latin typeface="黑体" panose="02010609060101010101" charset="-122"/>
                <a:ea typeface="黑体" panose="02010609060101010101" charset="-122"/>
                <a:cs typeface="宋体" panose="02010600030101010101" pitchFamily="2" charset="-122"/>
              </a:rPr>
              <a:t>1371</a:t>
            </a:r>
            <a:r>
              <a:rPr lang="zh-CN" altLang="en-US" sz="2000" b="0" u="none">
                <a:latin typeface="黑体" panose="02010609060101010101" charset="-122"/>
                <a:ea typeface="黑体" panose="02010609060101010101" charset="-122"/>
                <a:cs typeface="宋体" panose="02010600030101010101" pitchFamily="2" charset="-122"/>
              </a:rPr>
              <a:t>亿立方米，同比增长</a:t>
            </a:r>
            <a:r>
              <a:rPr lang="en-US" altLang="zh-CN" sz="2000" b="0" u="none">
                <a:latin typeface="黑体" panose="02010609060101010101" charset="-122"/>
                <a:ea typeface="黑体" panose="02010609060101010101" charset="-122"/>
                <a:cs typeface="宋体" panose="02010600030101010101" pitchFamily="2" charset="-122"/>
              </a:rPr>
              <a:t>1.5%</a:t>
            </a:r>
            <a:r>
              <a:rPr lang="zh-CN" altLang="en-US" sz="2000" b="0" u="none">
                <a:latin typeface="黑体" panose="02010609060101010101" charset="-122"/>
                <a:ea typeface="黑体" panose="02010609060101010101" charset="-122"/>
                <a:cs typeface="宋体" panose="02010600030101010101" pitchFamily="2" charset="-122"/>
              </a:rPr>
              <a:t>；</a:t>
            </a:r>
            <a:endParaRPr lang="zh-CN" altLang="en-US" sz="2000" b="0" u="none">
              <a:latin typeface="黑体" panose="02010609060101010101" charset="-122"/>
              <a:ea typeface="黑体" panose="02010609060101010101" charset="-122"/>
              <a:cs typeface="宋体" panose="02010600030101010101" pitchFamily="2" charset="-122"/>
            </a:endParaRPr>
          </a:p>
          <a:p>
            <a:pPr marL="342900" indent="-342900" algn="l">
              <a:buFont typeface="Wingdings" panose="05000000000000000000" charset="0"/>
              <a:buChar char="l"/>
            </a:pPr>
            <a:r>
              <a:rPr lang="zh-CN" altLang="en-US" sz="2000" b="0" u="none">
                <a:latin typeface="黑体" panose="02010609060101010101" charset="-122"/>
                <a:ea typeface="黑体" panose="02010609060101010101" charset="-122"/>
                <a:cs typeface="宋体" panose="02010600030101010101" pitchFamily="2" charset="-122"/>
              </a:rPr>
              <a:t>天然气消费量</a:t>
            </a:r>
            <a:r>
              <a:rPr lang="en-US" altLang="zh-CN" sz="2000" b="0" u="none">
                <a:latin typeface="黑体" panose="02010609060101010101" charset="-122"/>
                <a:ea typeface="黑体" panose="02010609060101010101" charset="-122"/>
                <a:cs typeface="宋体" panose="02010600030101010101" pitchFamily="2" charset="-122"/>
              </a:rPr>
              <a:t>2058</a:t>
            </a:r>
            <a:r>
              <a:rPr lang="zh-CN" altLang="en-US" sz="2000" b="0" u="none">
                <a:latin typeface="黑体" panose="02010609060101010101" charset="-122"/>
                <a:ea typeface="黑体" panose="02010609060101010101" charset="-122"/>
                <a:cs typeface="宋体" panose="02010600030101010101" pitchFamily="2" charset="-122"/>
              </a:rPr>
              <a:t>亿立方米，同比增长</a:t>
            </a:r>
            <a:r>
              <a:rPr lang="en-US" altLang="zh-CN" sz="2000" b="0" u="none">
                <a:latin typeface="黑体" panose="02010609060101010101" charset="-122"/>
                <a:ea typeface="黑体" panose="02010609060101010101" charset="-122"/>
                <a:cs typeface="宋体" panose="02010600030101010101" pitchFamily="2" charset="-122"/>
              </a:rPr>
              <a:t>6.6%</a:t>
            </a:r>
            <a:r>
              <a:rPr lang="zh-CN" altLang="en-US" sz="2000" b="0" u="none">
                <a:latin typeface="黑体" panose="02010609060101010101" charset="-122"/>
                <a:ea typeface="黑体" panose="02010609060101010101" charset="-122"/>
                <a:cs typeface="宋体" panose="02010600030101010101" pitchFamily="2" charset="-122"/>
              </a:rPr>
              <a:t>；</a:t>
            </a:r>
            <a:endParaRPr lang="zh-CN" altLang="en-US" sz="2000" b="0" u="none">
              <a:latin typeface="黑体" panose="02010609060101010101" charset="-122"/>
              <a:ea typeface="黑体" panose="02010609060101010101" charset="-122"/>
              <a:cs typeface="宋体" panose="02010600030101010101" pitchFamily="2" charset="-122"/>
            </a:endParaRPr>
          </a:p>
          <a:p>
            <a:pPr marL="342900" indent="-342900" algn="l">
              <a:buFont typeface="Wingdings" panose="05000000000000000000" charset="0"/>
              <a:buChar char="l"/>
            </a:pPr>
            <a:r>
              <a:rPr lang="zh-CN" altLang="en-US" sz="2000">
                <a:latin typeface="黑体" panose="02010609060101010101" charset="-122"/>
                <a:ea typeface="黑体" panose="02010609060101010101" charset="-122"/>
                <a:cs typeface="宋体" panose="02010600030101010101" pitchFamily="2" charset="-122"/>
                <a:sym typeface="+mn-ea"/>
              </a:rPr>
              <a:t>天然气进口量</a:t>
            </a:r>
            <a:r>
              <a:rPr lang="en-US" altLang="zh-CN" sz="2000">
                <a:latin typeface="黑体" panose="02010609060101010101" charset="-122"/>
                <a:ea typeface="黑体" panose="02010609060101010101" charset="-122"/>
                <a:cs typeface="宋体" panose="02010600030101010101" pitchFamily="2" charset="-122"/>
                <a:sym typeface="+mn-ea"/>
              </a:rPr>
              <a:t>721</a:t>
            </a:r>
            <a:r>
              <a:rPr lang="zh-CN" altLang="en-US" sz="2000">
                <a:latin typeface="黑体" panose="02010609060101010101" charset="-122"/>
                <a:ea typeface="黑体" panose="02010609060101010101" charset="-122"/>
                <a:cs typeface="宋体" panose="02010600030101010101" pitchFamily="2" charset="-122"/>
                <a:sym typeface="+mn-ea"/>
              </a:rPr>
              <a:t>亿立方米，同比增长</a:t>
            </a:r>
            <a:r>
              <a:rPr lang="en-US" altLang="zh-CN" sz="2000">
                <a:latin typeface="黑体" panose="02010609060101010101" charset="-122"/>
                <a:ea typeface="黑体" panose="02010609060101010101" charset="-122"/>
                <a:cs typeface="宋体" panose="02010600030101010101" pitchFamily="2" charset="-122"/>
                <a:sym typeface="+mn-ea"/>
              </a:rPr>
              <a:t>17.4%</a:t>
            </a:r>
            <a:r>
              <a:rPr lang="zh-CN" altLang="en-US" sz="2000">
                <a:latin typeface="黑体" panose="02010609060101010101" charset="-122"/>
                <a:ea typeface="黑体" panose="02010609060101010101" charset="-122"/>
                <a:cs typeface="宋体" panose="02010600030101010101" pitchFamily="2" charset="-122"/>
                <a:sym typeface="+mn-ea"/>
              </a:rPr>
              <a:t>；</a:t>
            </a:r>
            <a:r>
              <a:rPr lang="zh-CN" altLang="en-US" sz="2000" b="0" u="none">
                <a:latin typeface="黑体" panose="02010609060101010101" charset="-122"/>
                <a:ea typeface="黑体" panose="02010609060101010101" charset="-122"/>
                <a:cs typeface="宋体" panose="02010600030101010101" pitchFamily="2" charset="-122"/>
              </a:rPr>
              <a:t>对外依存度约为</a:t>
            </a:r>
            <a:r>
              <a:rPr lang="en-US" altLang="zh-CN" sz="2000" b="0" u="none">
                <a:latin typeface="黑体" panose="02010609060101010101" charset="-122"/>
                <a:ea typeface="黑体" panose="02010609060101010101" charset="-122"/>
                <a:cs typeface="宋体" panose="02010600030101010101" pitchFamily="2" charset="-122"/>
              </a:rPr>
              <a:t>35%</a:t>
            </a:r>
            <a:r>
              <a:rPr lang="zh-CN" altLang="en-US" sz="2000" b="0" u="none">
                <a:latin typeface="黑体" panose="02010609060101010101" charset="-122"/>
                <a:ea typeface="黑体" panose="02010609060101010101" charset="-122"/>
                <a:cs typeface="宋体" panose="02010600030101010101" pitchFamily="2" charset="-122"/>
              </a:rPr>
              <a:t>。</a:t>
            </a:r>
            <a:endParaRPr lang="zh-CN" altLang="en-US" sz="2000" b="0" u="none">
              <a:latin typeface="黑体" panose="02010609060101010101" charset="-122"/>
              <a:ea typeface="黑体" panose="02010609060101010101" charset="-122"/>
              <a:cs typeface="宋体" panose="02010600030101010101" pitchFamily="2" charset="-122"/>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3175" y="0"/>
            <a:ext cx="12185650" cy="1028700"/>
          </a:xfrm>
          <a:prstGeom prst="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fontAlgn="auto"/>
            <a:r>
              <a:rPr lang="ja-JP" altLang="zh-CN" sz="3600" strike="noStrike" noProof="1">
                <a:solidFill>
                  <a:srgbClr val="C00000"/>
                </a:solidFill>
                <a:latin typeface="黑体" panose="02010609060101010101" charset="-122"/>
                <a:ea typeface="黑体" panose="02010609060101010101" charset="-122"/>
              </a:rPr>
              <a:t>■</a:t>
            </a:r>
            <a:r>
              <a:rPr lang="zh-CN" altLang="ja-JP" sz="3600" strike="noStrike" noProof="1">
                <a:solidFill>
                  <a:srgbClr val="C00000"/>
                </a:solidFill>
                <a:latin typeface="黑体" panose="02010609060101010101" charset="-122"/>
                <a:ea typeface="黑体" panose="02010609060101010101" charset="-122"/>
              </a:rPr>
              <a:t>煤炭</a:t>
            </a:r>
            <a:endParaRPr lang="zh-CN" altLang="ja-JP" sz="3600" strike="noStrike" noProof="1">
              <a:solidFill>
                <a:srgbClr val="C00000"/>
              </a:solidFill>
              <a:latin typeface="黑体" panose="02010609060101010101" charset="-122"/>
              <a:ea typeface="黑体" panose="02010609060101010101" charset="-122"/>
            </a:endParaRPr>
          </a:p>
        </p:txBody>
      </p:sp>
      <p:cxnSp>
        <p:nvCxnSpPr>
          <p:cNvPr id="9" name="直接连接符 8"/>
          <p:cNvCxnSpPr/>
          <p:nvPr/>
        </p:nvCxnSpPr>
        <p:spPr>
          <a:xfrm>
            <a:off x="20638" y="925513"/>
            <a:ext cx="12172950" cy="0"/>
          </a:xfrm>
          <a:prstGeom prst="line">
            <a:avLst/>
          </a:prstGeom>
          <a:ln w="38100">
            <a:solidFill>
              <a:srgbClr val="C00000"/>
            </a:solidFill>
          </a:ln>
        </p:spPr>
        <p:style>
          <a:lnRef idx="3">
            <a:schemeClr val="accent5"/>
          </a:lnRef>
          <a:fillRef idx="0">
            <a:schemeClr val="accent5"/>
          </a:fillRef>
          <a:effectRef idx="2">
            <a:schemeClr val="accent5"/>
          </a:effectRef>
          <a:fontRef idx="minor">
            <a:schemeClr val="tx1"/>
          </a:fontRef>
        </p:style>
      </p:cxnSp>
      <p:pic>
        <p:nvPicPr>
          <p:cNvPr id="10" name="Picture 5" descr="china5e_logo"/>
          <p:cNvPicPr>
            <a:picLocks noChangeAspect="1" noChangeArrowheads="1"/>
          </p:cNvPicPr>
          <p:nvPr/>
        </p:nvPicPr>
        <p:blipFill>
          <a:blip r:embed="rId1"/>
          <a:srcRect/>
          <a:stretch>
            <a:fillRect/>
          </a:stretch>
        </p:blipFill>
        <p:spPr bwMode="auto">
          <a:xfrm>
            <a:off x="9866313" y="223838"/>
            <a:ext cx="1935163" cy="536575"/>
          </a:xfrm>
          <a:prstGeom prst="rect">
            <a:avLst/>
          </a:prstGeom>
        </p:spPr>
        <p:style>
          <a:lnRef idx="2">
            <a:schemeClr val="accent2"/>
          </a:lnRef>
          <a:fillRef idx="1">
            <a:schemeClr val="lt1"/>
          </a:fillRef>
          <a:effectRef idx="0">
            <a:schemeClr val="accent2"/>
          </a:effectRef>
          <a:fontRef idx="minor">
            <a:schemeClr val="dk1"/>
          </a:fontRef>
        </p:style>
      </p:pic>
      <p:sp>
        <p:nvSpPr>
          <p:cNvPr id="6" name="文本框 5"/>
          <p:cNvSpPr txBox="1"/>
          <p:nvPr/>
        </p:nvSpPr>
        <p:spPr>
          <a:xfrm>
            <a:off x="6669405" y="4872990"/>
            <a:ext cx="5133340" cy="1737360"/>
          </a:xfrm>
          <a:prstGeom prst="rect">
            <a:avLst/>
          </a:prstGeom>
          <a:noFill/>
        </p:spPr>
        <p:txBody>
          <a:bodyPr wrap="square" rtlCol="0">
            <a:spAutoFit/>
          </a:bodyPr>
          <a:lstStyle/>
          <a:p>
            <a:pPr marL="342900" indent="-342900">
              <a:buFont typeface="Wingdings" panose="05000000000000000000" charset="0"/>
              <a:buChar char="l"/>
            </a:pPr>
            <a:r>
              <a:rPr lang="zh-CN" altLang="en-US">
                <a:latin typeface="黑体" panose="02010609060101010101" charset="-122"/>
                <a:ea typeface="黑体" panose="02010609060101010101" charset="-122"/>
              </a:rPr>
              <a:t>煤炭产量同比变化由</a:t>
            </a:r>
            <a:r>
              <a:rPr lang="en-US" altLang="zh-CN">
                <a:latin typeface="黑体" panose="02010609060101010101" charset="-122"/>
                <a:ea typeface="黑体" panose="02010609060101010101" charset="-122"/>
              </a:rPr>
              <a:t>2016</a:t>
            </a:r>
            <a:r>
              <a:rPr lang="zh-CN" altLang="en-US">
                <a:latin typeface="黑体" panose="02010609060101010101" charset="-122"/>
                <a:ea typeface="黑体" panose="02010609060101010101" charset="-122"/>
              </a:rPr>
              <a:t>年的大幅收缩（为负）转为同去年基本持平（</a:t>
            </a:r>
            <a:r>
              <a:rPr lang="en-US" altLang="zh-CN">
                <a:latin typeface="黑体" panose="02010609060101010101" charset="-122"/>
                <a:ea typeface="黑体" panose="02010609060101010101" charset="-122"/>
              </a:rPr>
              <a:t>3</a:t>
            </a:r>
            <a:r>
              <a:rPr lang="zh-CN" altLang="en-US">
                <a:latin typeface="黑体" panose="02010609060101010101" charset="-122"/>
                <a:ea typeface="黑体" panose="02010609060101010101" charset="-122"/>
              </a:rPr>
              <a:t>月为正）</a:t>
            </a:r>
            <a:endParaRPr lang="zh-CN" altLang="en-US">
              <a:latin typeface="黑体" panose="02010609060101010101" charset="-122"/>
              <a:ea typeface="黑体" panose="02010609060101010101" charset="-122"/>
            </a:endParaRPr>
          </a:p>
          <a:p>
            <a:pPr marL="342900" indent="-342900">
              <a:buFont typeface="Wingdings" panose="05000000000000000000" charset="0"/>
              <a:buChar char="l"/>
            </a:pPr>
            <a:r>
              <a:rPr lang="zh-CN" altLang="en-US">
                <a:latin typeface="黑体" panose="02010609060101010101" charset="-122"/>
                <a:ea typeface="黑体" panose="02010609060101010101" charset="-122"/>
                <a:sym typeface="+mn-ea"/>
              </a:rPr>
              <a:t>铁路煤炭发运量、煤炭进口同比增速继续保持在高位</a:t>
            </a:r>
            <a:endParaRPr lang="zh-CN" altLang="en-US">
              <a:latin typeface="黑体" panose="02010609060101010101" charset="-122"/>
              <a:ea typeface="黑体" panose="02010609060101010101" charset="-122"/>
              <a:sym typeface="+mn-ea"/>
            </a:endParaRPr>
          </a:p>
          <a:p>
            <a:pPr marL="342900" indent="-342900">
              <a:buFont typeface="Wingdings" panose="05000000000000000000" charset="0"/>
              <a:buChar char="l"/>
            </a:pPr>
            <a:r>
              <a:rPr lang="zh-CN" altLang="en-US">
                <a:latin typeface="黑体" panose="02010609060101010101" charset="-122"/>
                <a:ea typeface="黑体" panose="02010609060101010101" charset="-122"/>
              </a:rPr>
              <a:t>煤炭价格基本稳定在</a:t>
            </a:r>
            <a:r>
              <a:rPr lang="en-US" altLang="zh-CN">
                <a:latin typeface="黑体" panose="02010609060101010101" charset="-122"/>
                <a:ea typeface="黑体" panose="02010609060101010101" charset="-122"/>
              </a:rPr>
              <a:t>600</a:t>
            </a:r>
            <a:r>
              <a:rPr lang="zh-CN" altLang="en-US">
                <a:latin typeface="黑体" panose="02010609060101010101" charset="-122"/>
                <a:ea typeface="黑体" panose="02010609060101010101" charset="-122"/>
              </a:rPr>
              <a:t>元</a:t>
            </a:r>
            <a:r>
              <a:rPr lang="en-US" altLang="zh-CN">
                <a:latin typeface="黑体" panose="02010609060101010101" charset="-122"/>
                <a:ea typeface="黑体" panose="02010609060101010101" charset="-122"/>
              </a:rPr>
              <a:t>/</a:t>
            </a:r>
            <a:r>
              <a:rPr lang="zh-CN" altLang="en-US">
                <a:latin typeface="黑体" panose="02010609060101010101" charset="-122"/>
                <a:ea typeface="黑体" panose="02010609060101010101" charset="-122"/>
              </a:rPr>
              <a:t>吨一线，预计中短期价格将回调</a:t>
            </a:r>
            <a:endParaRPr lang="zh-CN" altLang="en-US">
              <a:latin typeface="黑体" panose="02010609060101010101" charset="-122"/>
              <a:ea typeface="黑体" panose="02010609060101010101" charset="-122"/>
            </a:endParaRPr>
          </a:p>
        </p:txBody>
      </p:sp>
      <p:pic>
        <p:nvPicPr>
          <p:cNvPr id="5" name="图片 4"/>
          <p:cNvPicPr>
            <a:picLocks noChangeAspect="1"/>
          </p:cNvPicPr>
          <p:nvPr/>
        </p:nvPicPr>
        <p:blipFill>
          <a:blip r:embed="rId2"/>
          <a:stretch>
            <a:fillRect/>
          </a:stretch>
        </p:blipFill>
        <p:spPr>
          <a:xfrm>
            <a:off x="6669405" y="1638300"/>
            <a:ext cx="5441950" cy="3168015"/>
          </a:xfrm>
          <a:prstGeom prst="rect">
            <a:avLst/>
          </a:prstGeom>
        </p:spPr>
      </p:pic>
      <p:sp>
        <p:nvSpPr>
          <p:cNvPr id="11" name="文本框 10"/>
          <p:cNvSpPr txBox="1"/>
          <p:nvPr/>
        </p:nvSpPr>
        <p:spPr>
          <a:xfrm>
            <a:off x="1010920" y="5497830"/>
            <a:ext cx="4450080" cy="335280"/>
          </a:xfrm>
          <a:prstGeom prst="rect">
            <a:avLst/>
          </a:prstGeom>
          <a:noFill/>
        </p:spPr>
        <p:txBody>
          <a:bodyPr wrap="none" rtlCol="0">
            <a:spAutoFit/>
          </a:bodyPr>
          <a:lstStyle/>
          <a:p>
            <a:pPr>
              <a:buFont typeface="Wingdings" panose="05000000000000000000" charset="0"/>
            </a:pPr>
            <a:r>
              <a:rPr lang="zh-CN" altLang="en-US" sz="1600">
                <a:latin typeface="黑体" panose="02010609060101010101" charset="-122"/>
                <a:ea typeface="黑体" panose="02010609060101010101" charset="-122"/>
              </a:rPr>
              <a:t>来源：国家发改委经济运行调节局、国家统计局</a:t>
            </a:r>
            <a:endParaRPr lang="zh-CN" altLang="en-US" sz="1600">
              <a:latin typeface="黑体" panose="02010609060101010101" charset="-122"/>
              <a:ea typeface="黑体" panose="02010609060101010101" charset="-122"/>
            </a:endParaRPr>
          </a:p>
        </p:txBody>
      </p:sp>
      <p:pic>
        <p:nvPicPr>
          <p:cNvPr id="12" name="图片 11"/>
          <p:cNvPicPr>
            <a:picLocks noChangeAspect="1"/>
          </p:cNvPicPr>
          <p:nvPr/>
        </p:nvPicPr>
        <p:blipFill>
          <a:blip r:embed="rId3"/>
          <a:stretch>
            <a:fillRect/>
          </a:stretch>
        </p:blipFill>
        <p:spPr>
          <a:xfrm>
            <a:off x="228600" y="2563495"/>
            <a:ext cx="6243320" cy="3745865"/>
          </a:xfrm>
          <a:prstGeom prst="rect">
            <a:avLst/>
          </a:prstGeom>
        </p:spPr>
      </p:pic>
      <p:sp>
        <p:nvSpPr>
          <p:cNvPr id="100" name="文本框 99"/>
          <p:cNvSpPr txBox="1"/>
          <p:nvPr/>
        </p:nvSpPr>
        <p:spPr>
          <a:xfrm>
            <a:off x="228600" y="1209040"/>
            <a:ext cx="11527790" cy="914400"/>
          </a:xfrm>
          <a:prstGeom prst="rect">
            <a:avLst/>
          </a:prstGeom>
          <a:noFill/>
          <a:ln w="9525">
            <a:noFill/>
          </a:ln>
        </p:spPr>
        <p:txBody>
          <a:bodyPr wrap="square">
            <a:spAutoFit/>
          </a:bodyPr>
          <a:lstStyle/>
          <a:p>
            <a:pPr marL="285750" indent="-285750" algn="l">
              <a:buFont typeface="Wingdings" panose="05000000000000000000" charset="0"/>
              <a:buChar char="l"/>
            </a:pPr>
            <a:r>
              <a:rPr lang="en-US" altLang="zh-CN" b="0" u="none">
                <a:latin typeface="黑体" panose="02010609060101010101" charset="-122"/>
                <a:ea typeface="黑体" panose="02010609060101010101" charset="-122"/>
                <a:cs typeface="Times New Roman" panose="02020603050405020304" charset="0"/>
              </a:rPr>
              <a:t>2016</a:t>
            </a:r>
            <a:r>
              <a:rPr lang="zh-CN" altLang="en-US" b="0" u="none">
                <a:latin typeface="黑体" panose="02010609060101010101" charset="-122"/>
                <a:ea typeface="黑体" panose="02010609060101010101" charset="-122"/>
                <a:cs typeface="宋体" panose="02010600030101010101" pitchFamily="2" charset="-122"/>
              </a:rPr>
              <a:t>年全国规模以上煤炭企业原煤产量</a:t>
            </a:r>
            <a:r>
              <a:rPr lang="en-US" altLang="zh-CN" b="0" u="none">
                <a:latin typeface="黑体" panose="02010609060101010101" charset="-122"/>
                <a:ea typeface="黑体" panose="02010609060101010101" charset="-122"/>
                <a:cs typeface="Times New Roman" panose="02020603050405020304" charset="0"/>
              </a:rPr>
              <a:t>33.64</a:t>
            </a:r>
            <a:r>
              <a:rPr lang="zh-CN" altLang="en-US" b="0" u="none">
                <a:latin typeface="黑体" panose="02010609060101010101" charset="-122"/>
                <a:ea typeface="黑体" panose="02010609060101010101" charset="-122"/>
                <a:cs typeface="宋体" panose="02010600030101010101" pitchFamily="2" charset="-122"/>
              </a:rPr>
              <a:t>亿吨，同比下降</a:t>
            </a:r>
            <a:r>
              <a:rPr lang="en-US" altLang="zh-CN" b="0" u="none">
                <a:latin typeface="黑体" panose="02010609060101010101" charset="-122"/>
                <a:ea typeface="黑体" panose="02010609060101010101" charset="-122"/>
                <a:cs typeface="Times New Roman" panose="02020603050405020304" charset="0"/>
              </a:rPr>
              <a:t>9.4%</a:t>
            </a:r>
            <a:r>
              <a:rPr lang="zh-CN" altLang="en-US" b="0" u="none">
                <a:latin typeface="黑体" panose="02010609060101010101" charset="-122"/>
                <a:ea typeface="黑体" panose="02010609060101010101" charset="-122"/>
                <a:cs typeface="宋体" panose="02010600030101010101" pitchFamily="2" charset="-122"/>
              </a:rPr>
              <a:t>，</a:t>
            </a:r>
            <a:endParaRPr lang="zh-CN" altLang="en-US" b="0" u="none">
              <a:latin typeface="黑体" panose="02010609060101010101" charset="-122"/>
              <a:ea typeface="黑体" panose="02010609060101010101" charset="-122"/>
              <a:cs typeface="宋体" panose="02010600030101010101" pitchFamily="2" charset="-122"/>
            </a:endParaRPr>
          </a:p>
          <a:p>
            <a:pPr marL="285750" indent="-285750" algn="l">
              <a:buFont typeface="Wingdings" panose="05000000000000000000" charset="0"/>
              <a:buChar char="l"/>
            </a:pPr>
            <a:r>
              <a:rPr lang="zh-CN" altLang="en-US" b="0" u="none">
                <a:latin typeface="黑体" panose="02010609060101010101" charset="-122"/>
                <a:ea typeface="黑体" panose="02010609060101010101" charset="-122"/>
                <a:cs typeface="宋体" panose="02010600030101010101" pitchFamily="2" charset="-122"/>
              </a:rPr>
              <a:t>铁路煤炭发运</a:t>
            </a:r>
            <a:r>
              <a:rPr lang="en-US" altLang="zh-CN" b="0" u="none">
                <a:latin typeface="黑体" panose="02010609060101010101" charset="-122"/>
                <a:ea typeface="黑体" panose="02010609060101010101" charset="-122"/>
                <a:cs typeface="Times New Roman" panose="02020603050405020304" charset="0"/>
              </a:rPr>
              <a:t>19</a:t>
            </a:r>
            <a:r>
              <a:rPr lang="zh-CN" altLang="en-US" b="0" u="none">
                <a:latin typeface="黑体" panose="02010609060101010101" charset="-122"/>
                <a:ea typeface="黑体" panose="02010609060101010101" charset="-122"/>
                <a:cs typeface="宋体" panose="02010600030101010101" pitchFamily="2" charset="-122"/>
              </a:rPr>
              <a:t>亿吨，同比下降</a:t>
            </a:r>
            <a:r>
              <a:rPr lang="en-US" altLang="zh-CN" b="0" u="none">
                <a:latin typeface="黑体" panose="02010609060101010101" charset="-122"/>
                <a:ea typeface="黑体" panose="02010609060101010101" charset="-122"/>
                <a:cs typeface="Times New Roman" panose="02020603050405020304" charset="0"/>
              </a:rPr>
              <a:t>4.7</a:t>
            </a:r>
            <a:r>
              <a:rPr lang="zh-CN" altLang="en-US" b="0" u="none">
                <a:latin typeface="黑体" panose="02010609060101010101" charset="-122"/>
                <a:ea typeface="黑体" panose="02010609060101010101" charset="-122"/>
                <a:cs typeface="宋体" panose="02010600030101010101" pitchFamily="2" charset="-122"/>
              </a:rPr>
              <a:t>％。</a:t>
            </a:r>
            <a:endParaRPr lang="zh-CN" altLang="en-US" b="0" u="none">
              <a:latin typeface="黑体" panose="02010609060101010101" charset="-122"/>
              <a:ea typeface="黑体" panose="02010609060101010101" charset="-122"/>
              <a:cs typeface="宋体" panose="02010600030101010101" pitchFamily="2" charset="-122"/>
            </a:endParaRPr>
          </a:p>
          <a:p>
            <a:pPr marL="285750" indent="-285750" algn="l">
              <a:buFont typeface="Wingdings" panose="05000000000000000000" charset="0"/>
              <a:buChar char="l"/>
            </a:pPr>
            <a:r>
              <a:rPr lang="zh-CN" altLang="en-US" b="0" u="none">
                <a:latin typeface="黑体" panose="02010609060101010101" charset="-122"/>
                <a:ea typeface="黑体" panose="02010609060101010101" charset="-122"/>
                <a:cs typeface="宋体" panose="02010600030101010101" pitchFamily="2" charset="-122"/>
              </a:rPr>
              <a:t>进口</a:t>
            </a:r>
            <a:r>
              <a:rPr lang="en-US" altLang="zh-CN" b="0" u="none">
                <a:latin typeface="黑体" panose="02010609060101010101" charset="-122"/>
                <a:ea typeface="黑体" panose="02010609060101010101" charset="-122"/>
                <a:cs typeface="Times New Roman" panose="02020603050405020304" charset="0"/>
              </a:rPr>
              <a:t>2.56</a:t>
            </a:r>
            <a:r>
              <a:rPr lang="zh-CN" altLang="en-US" b="0" u="none">
                <a:latin typeface="黑体" panose="02010609060101010101" charset="-122"/>
                <a:ea typeface="黑体" panose="02010609060101010101" charset="-122"/>
                <a:cs typeface="宋体" panose="02010600030101010101" pitchFamily="2" charset="-122"/>
              </a:rPr>
              <a:t>亿吨，增长</a:t>
            </a:r>
            <a:r>
              <a:rPr lang="en-US" altLang="zh-CN" b="0" u="none">
                <a:latin typeface="黑体" panose="02010609060101010101" charset="-122"/>
                <a:ea typeface="黑体" panose="02010609060101010101" charset="-122"/>
                <a:cs typeface="Times New Roman" panose="02020603050405020304" charset="0"/>
              </a:rPr>
              <a:t>25.2%</a:t>
            </a:r>
            <a:r>
              <a:rPr lang="zh-CN" altLang="en-US" b="0" u="none">
                <a:latin typeface="黑体" panose="02010609060101010101" charset="-122"/>
                <a:ea typeface="黑体" panose="02010609060101010101" charset="-122"/>
                <a:cs typeface="宋体" panose="02010600030101010101" pitchFamily="2" charset="-122"/>
              </a:rPr>
              <a:t>。</a:t>
            </a:r>
            <a:endParaRPr lang="zh-CN" altLang="en-US">
              <a:latin typeface="黑体" panose="02010609060101010101" charset="-122"/>
              <a:ea typeface="黑体" panose="02010609060101010101" charset="-122"/>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rcRect l="19003" r="18336"/>
          <a:stretch>
            <a:fillRect/>
          </a:stretch>
        </p:blipFill>
        <p:spPr>
          <a:xfrm>
            <a:off x="9052560" y="1047115"/>
            <a:ext cx="2864485" cy="3161665"/>
          </a:xfrm>
          <a:prstGeom prst="rect">
            <a:avLst/>
          </a:prstGeom>
        </p:spPr>
      </p:pic>
      <p:pic>
        <p:nvPicPr>
          <p:cNvPr id="2" name="图片 1"/>
          <p:cNvPicPr>
            <a:picLocks noChangeAspect="1"/>
          </p:cNvPicPr>
          <p:nvPr/>
        </p:nvPicPr>
        <p:blipFill>
          <a:blip r:embed="rId2"/>
          <a:srcRect l="20468" r="12095"/>
          <a:stretch>
            <a:fillRect/>
          </a:stretch>
        </p:blipFill>
        <p:spPr>
          <a:xfrm>
            <a:off x="5632450" y="1047115"/>
            <a:ext cx="3314065" cy="3028315"/>
          </a:xfrm>
          <a:prstGeom prst="rect">
            <a:avLst/>
          </a:prstGeom>
        </p:spPr>
      </p:pic>
      <p:pic>
        <p:nvPicPr>
          <p:cNvPr id="15" name="图片 14"/>
          <p:cNvPicPr>
            <a:picLocks noChangeAspect="1"/>
          </p:cNvPicPr>
          <p:nvPr/>
        </p:nvPicPr>
        <p:blipFill>
          <a:blip r:embed="rId3"/>
          <a:stretch>
            <a:fillRect/>
          </a:stretch>
        </p:blipFill>
        <p:spPr>
          <a:xfrm>
            <a:off x="461010" y="1022350"/>
            <a:ext cx="4571365" cy="2742565"/>
          </a:xfrm>
          <a:prstGeom prst="rect">
            <a:avLst/>
          </a:prstGeom>
        </p:spPr>
      </p:pic>
      <p:sp>
        <p:nvSpPr>
          <p:cNvPr id="8" name="矩形 7"/>
          <p:cNvSpPr/>
          <p:nvPr/>
        </p:nvSpPr>
        <p:spPr>
          <a:xfrm>
            <a:off x="-3175" y="0"/>
            <a:ext cx="12185650" cy="1028700"/>
          </a:xfrm>
          <a:prstGeom prst="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fontAlgn="auto"/>
            <a:r>
              <a:rPr lang="ja-JP" altLang="zh-CN" sz="3600" strike="noStrike" noProof="1">
                <a:solidFill>
                  <a:srgbClr val="C00000"/>
                </a:solidFill>
                <a:latin typeface="黑体" panose="02010609060101010101" charset="-122"/>
                <a:ea typeface="黑体" panose="02010609060101010101" charset="-122"/>
              </a:rPr>
              <a:t>■</a:t>
            </a:r>
            <a:r>
              <a:rPr lang="zh-CN" altLang="ja-JP" sz="3600" strike="noStrike" noProof="1">
                <a:solidFill>
                  <a:srgbClr val="C00000"/>
                </a:solidFill>
                <a:latin typeface="黑体" panose="02010609060101010101" charset="-122"/>
                <a:ea typeface="黑体" panose="02010609060101010101" charset="-122"/>
              </a:rPr>
              <a:t>电力</a:t>
            </a:r>
            <a:endParaRPr lang="zh-CN" altLang="ja-JP" sz="3600" strike="noStrike" noProof="1">
              <a:solidFill>
                <a:srgbClr val="C00000"/>
              </a:solidFill>
              <a:latin typeface="黑体" panose="02010609060101010101" charset="-122"/>
              <a:ea typeface="黑体" panose="02010609060101010101" charset="-122"/>
            </a:endParaRPr>
          </a:p>
        </p:txBody>
      </p:sp>
      <p:cxnSp>
        <p:nvCxnSpPr>
          <p:cNvPr id="9" name="直接连接符 8"/>
          <p:cNvCxnSpPr/>
          <p:nvPr/>
        </p:nvCxnSpPr>
        <p:spPr>
          <a:xfrm>
            <a:off x="20638" y="925513"/>
            <a:ext cx="12172950" cy="0"/>
          </a:xfrm>
          <a:prstGeom prst="line">
            <a:avLst/>
          </a:prstGeom>
          <a:ln w="38100">
            <a:solidFill>
              <a:srgbClr val="C00000"/>
            </a:solidFill>
          </a:ln>
        </p:spPr>
        <p:style>
          <a:lnRef idx="3">
            <a:schemeClr val="accent5"/>
          </a:lnRef>
          <a:fillRef idx="0">
            <a:schemeClr val="accent5"/>
          </a:fillRef>
          <a:effectRef idx="2">
            <a:schemeClr val="accent5"/>
          </a:effectRef>
          <a:fontRef idx="minor">
            <a:schemeClr val="tx1"/>
          </a:fontRef>
        </p:style>
      </p:cxnSp>
      <p:pic>
        <p:nvPicPr>
          <p:cNvPr id="10" name="Picture 5" descr="china5e_logo"/>
          <p:cNvPicPr>
            <a:picLocks noChangeAspect="1" noChangeArrowheads="1"/>
          </p:cNvPicPr>
          <p:nvPr/>
        </p:nvPicPr>
        <p:blipFill>
          <a:blip r:embed="rId4"/>
          <a:srcRect/>
          <a:stretch>
            <a:fillRect/>
          </a:stretch>
        </p:blipFill>
        <p:spPr bwMode="auto">
          <a:xfrm>
            <a:off x="9866313" y="223838"/>
            <a:ext cx="1935163" cy="536575"/>
          </a:xfrm>
          <a:prstGeom prst="rect">
            <a:avLst/>
          </a:prstGeom>
        </p:spPr>
        <p:style>
          <a:lnRef idx="2">
            <a:schemeClr val="accent2"/>
          </a:lnRef>
          <a:fillRef idx="1">
            <a:schemeClr val="lt1"/>
          </a:fillRef>
          <a:effectRef idx="0">
            <a:schemeClr val="accent2"/>
          </a:effectRef>
          <a:fontRef idx="minor">
            <a:schemeClr val="dk1"/>
          </a:fontRef>
        </p:style>
      </p:pic>
      <p:sp>
        <p:nvSpPr>
          <p:cNvPr id="100" name="文本框 99"/>
          <p:cNvSpPr txBox="1"/>
          <p:nvPr/>
        </p:nvSpPr>
        <p:spPr>
          <a:xfrm>
            <a:off x="381635" y="4100195"/>
            <a:ext cx="11129010" cy="2560320"/>
          </a:xfrm>
          <a:prstGeom prst="rect">
            <a:avLst/>
          </a:prstGeom>
          <a:noFill/>
          <a:ln w="9525">
            <a:noFill/>
          </a:ln>
        </p:spPr>
        <p:txBody>
          <a:bodyPr wrap="square">
            <a:spAutoFit/>
          </a:bodyPr>
          <a:lstStyle/>
          <a:p>
            <a:pPr marL="285750" indent="-285750" algn="l">
              <a:buFont typeface="Wingdings" panose="05000000000000000000" charset="0"/>
              <a:buChar char="p"/>
            </a:pPr>
            <a:r>
              <a:rPr lang="zh-CN" altLang="en-US" b="0" u="none">
                <a:solidFill>
                  <a:srgbClr val="C00000"/>
                </a:solidFill>
                <a:latin typeface="黑体" panose="02010609060101010101" charset="-122"/>
                <a:ea typeface="黑体" panose="02010609060101010101" charset="-122"/>
                <a:cs typeface="宋体" panose="02010600030101010101" pitchFamily="2" charset="-122"/>
              </a:rPr>
              <a:t>绿证制度出台</a:t>
            </a:r>
            <a:endParaRPr lang="zh-CN" altLang="en-US" b="0" u="none">
              <a:solidFill>
                <a:srgbClr val="C00000"/>
              </a:solidFill>
              <a:latin typeface="黑体" panose="02010609060101010101" charset="-122"/>
              <a:ea typeface="黑体" panose="02010609060101010101" charset="-122"/>
              <a:cs typeface="宋体" panose="02010600030101010101" pitchFamily="2" charset="-122"/>
            </a:endParaRPr>
          </a:p>
          <a:p>
            <a:pPr marL="285750" indent="-285750" algn="l">
              <a:buFont typeface="Wingdings" panose="05000000000000000000" charset="0"/>
              <a:buChar char="l"/>
            </a:pPr>
            <a:r>
              <a:rPr lang="zh-CN" altLang="en-US" b="0" u="none">
                <a:latin typeface="黑体" panose="02010609060101010101" charset="-122"/>
                <a:ea typeface="黑体" panose="02010609060101010101" charset="-122"/>
                <a:cs typeface="宋体" panose="02010600030101010101" pitchFamily="2" charset="-122"/>
              </a:rPr>
              <a:t>建立可再生能源绿色电力证书自愿认购体系，并试行向风电、光伏企业核发绿色电力证书。</a:t>
            </a:r>
            <a:endParaRPr lang="zh-CN" altLang="en-US" b="0" u="none">
              <a:latin typeface="黑体" panose="02010609060101010101" charset="-122"/>
              <a:ea typeface="黑体" panose="02010609060101010101" charset="-122"/>
              <a:cs typeface="宋体" panose="02010600030101010101" pitchFamily="2" charset="-122"/>
            </a:endParaRPr>
          </a:p>
          <a:p>
            <a:pPr marL="285750" indent="-285750" algn="l">
              <a:buFont typeface="Wingdings" panose="05000000000000000000" charset="0"/>
              <a:buChar char="l"/>
            </a:pPr>
            <a:r>
              <a:rPr lang="zh-CN" altLang="en-US" b="0" u="none">
                <a:latin typeface="黑体" panose="02010609060101010101" charset="-122"/>
                <a:ea typeface="黑体" panose="02010609060101010101" charset="-122"/>
                <a:cs typeface="宋体" panose="02010600030101010101" pitchFamily="2" charset="-122"/>
              </a:rPr>
              <a:t>绿色电力证书自</a:t>
            </a:r>
            <a:r>
              <a:rPr lang="en-US" altLang="zh-CN" b="0" u="none">
                <a:latin typeface="黑体" panose="02010609060101010101" charset="-122"/>
                <a:ea typeface="黑体" panose="02010609060101010101" charset="-122"/>
                <a:cs typeface="宋体" panose="02010600030101010101" pitchFamily="2" charset="-122"/>
              </a:rPr>
              <a:t>2017</a:t>
            </a:r>
            <a:r>
              <a:rPr lang="zh-CN" altLang="en-US" b="0" u="none">
                <a:latin typeface="黑体" panose="02010609060101010101" charset="-122"/>
                <a:ea typeface="黑体" panose="02010609060101010101" charset="-122"/>
                <a:cs typeface="宋体" panose="02010600030101010101" pitchFamily="2" charset="-122"/>
              </a:rPr>
              <a:t>年</a:t>
            </a:r>
            <a:r>
              <a:rPr lang="en-US" altLang="zh-CN" b="0" u="none">
                <a:latin typeface="黑体" panose="02010609060101010101" charset="-122"/>
                <a:ea typeface="黑体" panose="02010609060101010101" charset="-122"/>
                <a:cs typeface="宋体" panose="02010600030101010101" pitchFamily="2" charset="-122"/>
              </a:rPr>
              <a:t>7</a:t>
            </a:r>
            <a:r>
              <a:rPr lang="zh-CN" altLang="en-US" b="0" u="none">
                <a:latin typeface="黑体" panose="02010609060101010101" charset="-122"/>
                <a:ea typeface="黑体" panose="02010609060101010101" charset="-122"/>
                <a:cs typeface="宋体" panose="02010600030101010101" pitchFamily="2" charset="-122"/>
              </a:rPr>
              <a:t>月</a:t>
            </a:r>
            <a:r>
              <a:rPr lang="en-US" altLang="zh-CN" b="0" u="none">
                <a:latin typeface="黑体" panose="02010609060101010101" charset="-122"/>
                <a:ea typeface="黑体" panose="02010609060101010101" charset="-122"/>
                <a:cs typeface="宋体" panose="02010600030101010101" pitchFamily="2" charset="-122"/>
              </a:rPr>
              <a:t>1</a:t>
            </a:r>
            <a:r>
              <a:rPr lang="zh-CN" altLang="en-US" b="0" u="none">
                <a:latin typeface="黑体" panose="02010609060101010101" charset="-122"/>
                <a:ea typeface="黑体" panose="02010609060101010101" charset="-122"/>
                <a:cs typeface="宋体" panose="02010600030101010101" pitchFamily="2" charset="-122"/>
              </a:rPr>
              <a:t>日起自愿认购</a:t>
            </a:r>
            <a:endParaRPr lang="zh-CN" altLang="en-US" b="0" u="none">
              <a:latin typeface="黑体" panose="02010609060101010101" charset="-122"/>
              <a:ea typeface="黑体" panose="02010609060101010101" charset="-122"/>
              <a:cs typeface="宋体" panose="02010600030101010101" pitchFamily="2" charset="-122"/>
            </a:endParaRPr>
          </a:p>
          <a:p>
            <a:pPr marL="285750" indent="-285750" algn="l">
              <a:buFont typeface="Wingdings" panose="05000000000000000000" charset="0"/>
              <a:buChar char="l"/>
            </a:pPr>
            <a:r>
              <a:rPr lang="en-US" altLang="zh-CN" b="0" u="none">
                <a:latin typeface="黑体" panose="02010609060101010101" charset="-122"/>
                <a:ea typeface="黑体" panose="02010609060101010101" charset="-122"/>
                <a:cs typeface="宋体" panose="02010600030101010101" pitchFamily="2" charset="-122"/>
              </a:rPr>
              <a:t>2018</a:t>
            </a:r>
            <a:r>
              <a:rPr lang="zh-CN" altLang="en-US" b="0" u="none">
                <a:latin typeface="黑体" panose="02010609060101010101" charset="-122"/>
                <a:ea typeface="黑体" panose="02010609060101010101" charset="-122"/>
                <a:cs typeface="宋体" panose="02010600030101010101" pitchFamily="2" charset="-122"/>
              </a:rPr>
              <a:t>年将启动绿色电力配额考核和证书强制约束交易。</a:t>
            </a:r>
            <a:endParaRPr lang="zh-CN" altLang="en-US" b="0" u="none">
              <a:latin typeface="黑体" panose="02010609060101010101" charset="-122"/>
              <a:ea typeface="黑体" panose="02010609060101010101" charset="-122"/>
              <a:cs typeface="宋体" panose="02010600030101010101" pitchFamily="2" charset="-122"/>
            </a:endParaRPr>
          </a:p>
          <a:p>
            <a:pPr marL="285750" indent="-285750" algn="l">
              <a:buFont typeface="Wingdings" panose="05000000000000000000" charset="0"/>
              <a:buChar char="p"/>
            </a:pPr>
            <a:r>
              <a:rPr lang="zh-CN" altLang="en-US">
                <a:solidFill>
                  <a:srgbClr val="C00000"/>
                </a:solidFill>
                <a:latin typeface="黑体" panose="02010609060101010101" charset="-122"/>
                <a:ea typeface="黑体" panose="02010609060101010101" charset="-122"/>
              </a:rPr>
              <a:t>分布式发电市场化交易试点</a:t>
            </a:r>
            <a:r>
              <a:rPr lang="en-US" altLang="zh-CN">
                <a:solidFill>
                  <a:srgbClr val="C00000"/>
                </a:solidFill>
                <a:latin typeface="黑体" panose="02010609060101010101" charset="-122"/>
                <a:ea typeface="黑体" panose="02010609060101010101" charset="-122"/>
              </a:rPr>
              <a:t>(</a:t>
            </a:r>
            <a:r>
              <a:rPr lang="zh-CN" altLang="en-US">
                <a:solidFill>
                  <a:srgbClr val="C00000"/>
                </a:solidFill>
                <a:latin typeface="黑体" panose="02010609060101010101" charset="-122"/>
                <a:ea typeface="黑体" panose="02010609060101010101" charset="-122"/>
              </a:rPr>
              <a:t>征求意见稿</a:t>
            </a:r>
            <a:r>
              <a:rPr lang="en-US" altLang="zh-CN">
                <a:solidFill>
                  <a:srgbClr val="C00000"/>
                </a:solidFill>
                <a:latin typeface="黑体" panose="02010609060101010101" charset="-122"/>
                <a:ea typeface="黑体" panose="02010609060101010101" charset="-122"/>
              </a:rPr>
              <a:t>)</a:t>
            </a:r>
            <a:endParaRPr lang="en-US" altLang="zh-CN">
              <a:solidFill>
                <a:srgbClr val="C00000"/>
              </a:solidFill>
              <a:latin typeface="黑体" panose="02010609060101010101" charset="-122"/>
              <a:ea typeface="黑体" panose="02010609060101010101" charset="-122"/>
            </a:endParaRPr>
          </a:p>
          <a:p>
            <a:pPr marL="285750" indent="-285750" algn="l">
              <a:buFont typeface="Wingdings" panose="05000000000000000000" charset="0"/>
              <a:buChar char="l"/>
            </a:pPr>
            <a:r>
              <a:rPr lang="zh-CN" altLang="en-US">
                <a:latin typeface="黑体" panose="02010609060101010101" charset="-122"/>
                <a:ea typeface="黑体" panose="02010609060101010101" charset="-122"/>
              </a:rPr>
              <a:t>三种交易模式：直接售电给电力用户、委托电网企业代售电给电力用户、电网企业全额收购分布式发电项目的上网电量</a:t>
            </a:r>
            <a:endParaRPr lang="zh-CN" altLang="en-US">
              <a:latin typeface="黑体" panose="02010609060101010101" charset="-122"/>
              <a:ea typeface="黑体" panose="02010609060101010101" charset="-122"/>
            </a:endParaRPr>
          </a:p>
          <a:p>
            <a:pPr marL="285750" indent="-285750" algn="l">
              <a:buFont typeface="Wingdings" panose="05000000000000000000" charset="0"/>
              <a:buChar char="l"/>
            </a:pPr>
            <a:r>
              <a:rPr lang="zh-CN" altLang="en-US">
                <a:latin typeface="黑体" panose="02010609060101010101" charset="-122"/>
                <a:ea typeface="黑体" panose="02010609060101010101" charset="-122"/>
              </a:rPr>
              <a:t>2017年7月1日起启动交易</a:t>
            </a:r>
            <a:endParaRPr lang="zh-CN" altLang="en-US">
              <a:latin typeface="黑体" panose="02010609060101010101" charset="-122"/>
              <a:ea typeface="黑体" panose="02010609060101010101" charset="-122"/>
            </a:endParaRPr>
          </a:p>
          <a:p>
            <a:pPr marL="285750" indent="-285750" algn="l">
              <a:buFont typeface="Wingdings" panose="05000000000000000000" charset="0"/>
              <a:buChar char="p"/>
            </a:pPr>
            <a:r>
              <a:rPr lang="zh-CN" altLang="en-US">
                <a:solidFill>
                  <a:srgbClr val="C00000"/>
                </a:solidFill>
                <a:latin typeface="黑体" panose="02010609060101010101" charset="-122"/>
                <a:ea typeface="黑体" panose="02010609060101010101" charset="-122"/>
              </a:rPr>
              <a:t>在煤电刹车的情况下，清洁能源发电和分布式能源发展环境正迎来实质性改善。</a:t>
            </a:r>
            <a:endParaRPr lang="zh-CN" altLang="en-US">
              <a:solidFill>
                <a:srgbClr val="C00000"/>
              </a:solidFill>
              <a:latin typeface="黑体" panose="02010609060101010101" charset="-122"/>
              <a:ea typeface="黑体" panose="02010609060101010101" charset="-122"/>
            </a:endParaRPr>
          </a:p>
        </p:txBody>
      </p:sp>
      <p:sp>
        <p:nvSpPr>
          <p:cNvPr id="11" name="文本框 10"/>
          <p:cNvSpPr txBox="1"/>
          <p:nvPr/>
        </p:nvSpPr>
        <p:spPr>
          <a:xfrm>
            <a:off x="1980565" y="2324735"/>
            <a:ext cx="1380490" cy="335280"/>
          </a:xfrm>
          <a:prstGeom prst="rect">
            <a:avLst/>
          </a:prstGeom>
          <a:noFill/>
        </p:spPr>
        <p:txBody>
          <a:bodyPr wrap="square" rtlCol="0">
            <a:spAutoFit/>
          </a:bodyPr>
          <a:lstStyle/>
          <a:p>
            <a:pPr>
              <a:buFont typeface="Wingdings" panose="05000000000000000000" charset="0"/>
            </a:pPr>
            <a:r>
              <a:rPr lang="zh-CN" altLang="en-US" sz="1600">
                <a:latin typeface="黑体" panose="02010609060101010101" charset="-122"/>
                <a:ea typeface="黑体" panose="02010609060101010101" charset="-122"/>
              </a:rPr>
              <a:t>同比增</a:t>
            </a:r>
            <a:r>
              <a:rPr lang="en-US" altLang="zh-CN" sz="1600">
                <a:latin typeface="黑体" panose="02010609060101010101" charset="-122"/>
                <a:ea typeface="黑体" panose="02010609060101010101" charset="-122"/>
              </a:rPr>
              <a:t>7.8%</a:t>
            </a:r>
            <a:endParaRPr lang="en-US" altLang="zh-CN" sz="1600">
              <a:latin typeface="黑体" panose="02010609060101010101" charset="-122"/>
              <a:ea typeface="黑体" panose="02010609060101010101" charset="-122"/>
            </a:endParaRPr>
          </a:p>
        </p:txBody>
      </p:sp>
      <p:sp>
        <p:nvSpPr>
          <p:cNvPr id="12" name="文本框 11"/>
          <p:cNvSpPr txBox="1"/>
          <p:nvPr/>
        </p:nvSpPr>
        <p:spPr>
          <a:xfrm>
            <a:off x="3870960" y="1660525"/>
            <a:ext cx="1380490" cy="335280"/>
          </a:xfrm>
          <a:prstGeom prst="rect">
            <a:avLst/>
          </a:prstGeom>
          <a:noFill/>
        </p:spPr>
        <p:txBody>
          <a:bodyPr wrap="square" rtlCol="0">
            <a:spAutoFit/>
          </a:bodyPr>
          <a:lstStyle/>
          <a:p>
            <a:pPr>
              <a:buFont typeface="Wingdings" panose="05000000000000000000" charset="0"/>
            </a:pPr>
            <a:r>
              <a:rPr lang="zh-CN" altLang="en-US" sz="1600">
                <a:latin typeface="黑体" panose="02010609060101010101" charset="-122"/>
                <a:ea typeface="黑体" panose="02010609060101010101" charset="-122"/>
              </a:rPr>
              <a:t>同比增</a:t>
            </a:r>
            <a:r>
              <a:rPr lang="en-US" altLang="zh-CN" sz="1600">
                <a:latin typeface="黑体" panose="02010609060101010101" charset="-122"/>
                <a:ea typeface="黑体" panose="02010609060101010101" charset="-122"/>
              </a:rPr>
              <a:t>7.6%</a:t>
            </a:r>
            <a:endParaRPr lang="en-US" altLang="zh-CN" sz="1600">
              <a:latin typeface="黑体" panose="02010609060101010101" charset="-122"/>
              <a:ea typeface="黑体" panose="02010609060101010101" charset="-122"/>
            </a:endParaRPr>
          </a:p>
        </p:txBody>
      </p:sp>
      <p:sp>
        <p:nvSpPr>
          <p:cNvPr id="13" name="文本框 12"/>
          <p:cNvSpPr txBox="1"/>
          <p:nvPr/>
        </p:nvSpPr>
        <p:spPr>
          <a:xfrm>
            <a:off x="1543685" y="3429635"/>
            <a:ext cx="1320165" cy="335280"/>
          </a:xfrm>
          <a:prstGeom prst="rect">
            <a:avLst/>
          </a:prstGeom>
          <a:noFill/>
        </p:spPr>
        <p:txBody>
          <a:bodyPr wrap="square" rtlCol="0">
            <a:spAutoFit/>
          </a:bodyPr>
          <a:lstStyle/>
          <a:p>
            <a:pPr>
              <a:buFont typeface="Wingdings" panose="05000000000000000000" charset="0"/>
            </a:pPr>
            <a:r>
              <a:rPr lang="zh-CN" altLang="en-US" sz="1600">
                <a:latin typeface="黑体" panose="02010609060101010101" charset="-122"/>
                <a:ea typeface="黑体" panose="02010609060101010101" charset="-122"/>
              </a:rPr>
              <a:t>同比增</a:t>
            </a:r>
            <a:r>
              <a:rPr lang="en-US" altLang="zh-CN" sz="1600">
                <a:latin typeface="黑体" panose="02010609060101010101" charset="-122"/>
                <a:ea typeface="黑体" panose="02010609060101010101" charset="-122"/>
              </a:rPr>
              <a:t>2.8%</a:t>
            </a:r>
            <a:endParaRPr lang="en-US" altLang="zh-CN" sz="1600">
              <a:latin typeface="黑体" panose="02010609060101010101" charset="-122"/>
              <a:ea typeface="黑体" panose="02010609060101010101" charset="-122"/>
            </a:endParaRPr>
          </a:p>
        </p:txBody>
      </p:sp>
      <p:sp>
        <p:nvSpPr>
          <p:cNvPr id="14" name="文本框 13"/>
          <p:cNvSpPr txBox="1"/>
          <p:nvPr/>
        </p:nvSpPr>
        <p:spPr>
          <a:xfrm>
            <a:off x="3061335" y="2644775"/>
            <a:ext cx="2540000" cy="1188720"/>
          </a:xfrm>
          <a:prstGeom prst="rect">
            <a:avLst/>
          </a:prstGeom>
          <a:noFill/>
          <a:ln w="25400" cmpd="sng">
            <a:solidFill>
              <a:srgbClr val="FF0000"/>
            </a:solidFill>
            <a:prstDash val="solid"/>
          </a:ln>
        </p:spPr>
        <p:txBody>
          <a:bodyPr wrap="square" rtlCol="0" anchor="t">
            <a:spAutoFit/>
          </a:bodyPr>
          <a:lstStyle/>
          <a:p>
            <a:r>
              <a:rPr lang="zh-CN" altLang="en-US">
                <a:solidFill>
                  <a:srgbClr val="FF0000"/>
                </a:solidFill>
                <a:latin typeface="黑体" panose="02010609060101010101" charset="-122"/>
                <a:ea typeface="黑体" panose="02010609060101010101" charset="-122"/>
              </a:rPr>
              <a:t>1-3月，全社会用电量累计14461亿千瓦时，同比增长6.9%，主要得益于第二产业复苏。</a:t>
            </a:r>
            <a:endParaRPr lang="zh-CN" altLang="en-US">
              <a:solidFill>
                <a:srgbClr val="FF0000"/>
              </a:solidFill>
              <a:latin typeface="黑体" panose="02010609060101010101" charset="-122"/>
              <a:ea typeface="黑体" panose="02010609060101010101" charset="-122"/>
            </a:endParaRPr>
          </a:p>
        </p:txBody>
      </p:sp>
      <p:sp>
        <p:nvSpPr>
          <p:cNvPr id="16" name="文本框 15"/>
          <p:cNvSpPr txBox="1"/>
          <p:nvPr/>
        </p:nvSpPr>
        <p:spPr>
          <a:xfrm>
            <a:off x="1543685" y="1294765"/>
            <a:ext cx="1700530" cy="335280"/>
          </a:xfrm>
          <a:prstGeom prst="rect">
            <a:avLst/>
          </a:prstGeom>
          <a:noFill/>
        </p:spPr>
        <p:txBody>
          <a:bodyPr wrap="square" rtlCol="0">
            <a:spAutoFit/>
          </a:bodyPr>
          <a:lstStyle/>
          <a:p>
            <a:pPr>
              <a:buFont typeface="Wingdings" panose="05000000000000000000" charset="0"/>
            </a:pPr>
            <a:r>
              <a:rPr lang="zh-CN" altLang="en-US" sz="1600">
                <a:latin typeface="黑体" panose="02010609060101010101" charset="-122"/>
                <a:ea typeface="黑体" panose="02010609060101010101" charset="-122"/>
              </a:rPr>
              <a:t>同比增</a:t>
            </a:r>
            <a:r>
              <a:rPr lang="en-US" altLang="zh-CN" sz="1600">
                <a:latin typeface="黑体" panose="02010609060101010101" charset="-122"/>
                <a:ea typeface="黑体" panose="02010609060101010101" charset="-122"/>
              </a:rPr>
              <a:t>10.1%</a:t>
            </a:r>
            <a:endParaRPr lang="en-US" altLang="zh-CN" sz="1600">
              <a:latin typeface="黑体" panose="02010609060101010101" charset="-122"/>
              <a:ea typeface="黑体" panose="02010609060101010101" charset="-122"/>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格 5"/>
          <p:cNvGraphicFramePr>
            <a:graphicFrameLocks noGrp="1"/>
          </p:cNvGraphicFramePr>
          <p:nvPr/>
        </p:nvGraphicFramePr>
        <p:xfrm>
          <a:off x="153256" y="1097281"/>
          <a:ext cx="9375554" cy="3444237"/>
        </p:xfrm>
        <a:graphic>
          <a:graphicData uri="http://schemas.openxmlformats.org/drawingml/2006/table">
            <a:tbl>
              <a:tblPr firstRow="1" firstCol="1" bandRow="1"/>
              <a:tblGrid>
                <a:gridCol w="1282914"/>
                <a:gridCol w="856629"/>
                <a:gridCol w="761899"/>
                <a:gridCol w="856629"/>
                <a:gridCol w="761899"/>
                <a:gridCol w="856629"/>
                <a:gridCol w="761899"/>
                <a:gridCol w="856629"/>
                <a:gridCol w="761899"/>
                <a:gridCol w="856629"/>
                <a:gridCol w="761899"/>
              </a:tblGrid>
              <a:tr h="245316">
                <a:tc>
                  <a:txBody>
                    <a:bodyPr/>
                    <a:lstStyle/>
                    <a:p>
                      <a:pPr algn="ctr">
                        <a:spcAft>
                          <a:spcPts val="0"/>
                        </a:spcAft>
                      </a:pPr>
                      <a:r>
                        <a:rPr lang="en-US" sz="1050" kern="0" dirty="0">
                          <a:solidFill>
                            <a:srgbClr val="000000"/>
                          </a:solidFill>
                          <a:effectLst/>
                          <a:latin typeface="Times New Roman" panose="02020603050405020304"/>
                          <a:ea typeface="宋体" panose="02010600030101010101" pitchFamily="2" charset="-122"/>
                          <a:cs typeface="Times New Roman" panose="02020603050405020304"/>
                        </a:rPr>
                        <a:t> </a:t>
                      </a:r>
                      <a:endParaRPr lang="zh-CN" sz="1050" kern="100" dirty="0">
                        <a:effectLst/>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zh-CN" sz="1050" kern="0">
                          <a:solidFill>
                            <a:srgbClr val="000000"/>
                          </a:solidFill>
                          <a:effectLst/>
                          <a:latin typeface="Calibri" panose="020F0502020204030204"/>
                          <a:ea typeface="宋体" panose="02010600030101010101" pitchFamily="2" charset="-122"/>
                          <a:cs typeface="Times New Roman" panose="02020603050405020304"/>
                        </a:rPr>
                        <a:t>龙源电力</a:t>
                      </a:r>
                      <a:endParaRPr lang="zh-CN" sz="1050" kern="100">
                        <a:effectLst/>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a:tc>
                <a:tc gridSpan="2">
                  <a:txBody>
                    <a:bodyPr/>
                    <a:lstStyle/>
                    <a:p>
                      <a:pPr algn="ctr">
                        <a:spcAft>
                          <a:spcPts val="0"/>
                        </a:spcAft>
                      </a:pPr>
                      <a:r>
                        <a:rPr lang="zh-CN" sz="1050" kern="0">
                          <a:solidFill>
                            <a:srgbClr val="000000"/>
                          </a:solidFill>
                          <a:effectLst/>
                          <a:latin typeface="Calibri" panose="020F0502020204030204"/>
                          <a:ea typeface="宋体" panose="02010600030101010101" pitchFamily="2" charset="-122"/>
                          <a:cs typeface="Times New Roman" panose="02020603050405020304"/>
                        </a:rPr>
                        <a:t>华能新能源</a:t>
                      </a:r>
                      <a:endParaRPr lang="zh-CN" sz="1050" kern="100">
                        <a:effectLst/>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a:tc>
                <a:tc gridSpan="2">
                  <a:txBody>
                    <a:bodyPr/>
                    <a:lstStyle/>
                    <a:p>
                      <a:pPr algn="ctr">
                        <a:spcAft>
                          <a:spcPts val="0"/>
                        </a:spcAft>
                      </a:pPr>
                      <a:r>
                        <a:rPr lang="zh-CN" sz="1050" kern="0" dirty="0">
                          <a:solidFill>
                            <a:srgbClr val="000000"/>
                          </a:solidFill>
                          <a:effectLst/>
                          <a:latin typeface="Calibri" panose="020F0502020204030204"/>
                          <a:ea typeface="宋体" panose="02010600030101010101" pitchFamily="2" charset="-122"/>
                          <a:cs typeface="Times New Roman" panose="02020603050405020304"/>
                        </a:rPr>
                        <a:t>华电福新</a:t>
                      </a:r>
                      <a:endParaRPr lang="zh-CN" sz="1050" kern="100" dirty="0">
                        <a:effectLst/>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a:tc>
                <a:tc gridSpan="2">
                  <a:txBody>
                    <a:bodyPr/>
                    <a:lstStyle/>
                    <a:p>
                      <a:pPr algn="ctr">
                        <a:spcAft>
                          <a:spcPts val="0"/>
                        </a:spcAft>
                      </a:pPr>
                      <a:r>
                        <a:rPr lang="zh-CN" sz="1050" kern="0">
                          <a:solidFill>
                            <a:srgbClr val="000000"/>
                          </a:solidFill>
                          <a:effectLst/>
                          <a:latin typeface="Calibri" panose="020F0502020204030204"/>
                          <a:ea typeface="宋体" panose="02010600030101010101" pitchFamily="2" charset="-122"/>
                          <a:cs typeface="Times New Roman" panose="02020603050405020304"/>
                        </a:rPr>
                        <a:t>中电新能源</a:t>
                      </a:r>
                      <a:endParaRPr lang="zh-CN" sz="1050" kern="100">
                        <a:effectLst/>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a:tc>
                <a:tc gridSpan="2">
                  <a:txBody>
                    <a:bodyPr/>
                    <a:lstStyle/>
                    <a:p>
                      <a:pPr algn="ctr">
                        <a:spcAft>
                          <a:spcPts val="0"/>
                        </a:spcAft>
                      </a:pPr>
                      <a:r>
                        <a:rPr lang="zh-CN" sz="1050" kern="0">
                          <a:solidFill>
                            <a:srgbClr val="000000"/>
                          </a:solidFill>
                          <a:effectLst/>
                          <a:latin typeface="Calibri" panose="020F0502020204030204"/>
                          <a:ea typeface="宋体" panose="02010600030101010101" pitchFamily="2" charset="-122"/>
                          <a:cs typeface="Times New Roman" panose="02020603050405020304"/>
                        </a:rPr>
                        <a:t>大唐新能源</a:t>
                      </a:r>
                      <a:endParaRPr lang="zh-CN" sz="1050" kern="100">
                        <a:effectLst/>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a:tc>
              </a:tr>
              <a:tr h="412131">
                <a:tc>
                  <a:txBody>
                    <a:bodyPr/>
                    <a:lstStyle/>
                    <a:p>
                      <a:pPr algn="ctr">
                        <a:spcAft>
                          <a:spcPts val="0"/>
                        </a:spcAft>
                      </a:pPr>
                      <a:r>
                        <a:rPr lang="en-US" sz="1050" kern="0">
                          <a:solidFill>
                            <a:srgbClr val="000000"/>
                          </a:solidFill>
                          <a:effectLst/>
                          <a:latin typeface="Times New Roman" panose="02020603050405020304"/>
                          <a:ea typeface="宋体" panose="02010600030101010101" pitchFamily="2" charset="-122"/>
                          <a:cs typeface="Times New Roman" panose="02020603050405020304"/>
                        </a:rPr>
                        <a:t> </a:t>
                      </a:r>
                      <a:endParaRPr lang="zh-CN" sz="1050" kern="100">
                        <a:effectLst/>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050" kern="0">
                          <a:solidFill>
                            <a:srgbClr val="000000"/>
                          </a:solidFill>
                          <a:effectLst/>
                          <a:latin typeface="Calibri" panose="020F0502020204030204"/>
                          <a:ea typeface="宋体" panose="02010600030101010101" pitchFamily="2" charset="-122"/>
                          <a:cs typeface="Times New Roman" panose="02020603050405020304"/>
                        </a:rPr>
                        <a:t>装机容量</a:t>
                      </a:r>
                      <a:endParaRPr lang="zh-CN" sz="1050" kern="100">
                        <a:effectLst/>
                        <a:latin typeface="Calibri" panose="020F0502020204030204"/>
                        <a:ea typeface="宋体" panose="02010600030101010101" pitchFamily="2" charset="-122"/>
                        <a:cs typeface="Times New Roman" panose="02020603050405020304"/>
                      </a:endParaRPr>
                    </a:p>
                    <a:p>
                      <a:pPr algn="ctr">
                        <a:spcAft>
                          <a:spcPts val="0"/>
                        </a:spcAft>
                      </a:pPr>
                      <a:r>
                        <a:rPr lang="zh-CN" sz="1050" kern="0">
                          <a:solidFill>
                            <a:srgbClr val="000000"/>
                          </a:solidFill>
                          <a:effectLst/>
                          <a:latin typeface="Calibri" panose="020F0502020204030204"/>
                          <a:ea typeface="宋体" panose="02010600030101010101" pitchFamily="2" charset="-122"/>
                          <a:cs typeface="Times New Roman" panose="02020603050405020304"/>
                        </a:rPr>
                        <a:t>（万千瓦）</a:t>
                      </a:r>
                      <a:endParaRPr lang="zh-CN" sz="1050" kern="100">
                        <a:effectLst/>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050" kern="0">
                          <a:solidFill>
                            <a:srgbClr val="000000"/>
                          </a:solidFill>
                          <a:effectLst/>
                          <a:latin typeface="Calibri" panose="020F0502020204030204"/>
                          <a:ea typeface="宋体" panose="02010600030101010101" pitchFamily="2" charset="-122"/>
                          <a:cs typeface="Times New Roman" panose="02020603050405020304"/>
                        </a:rPr>
                        <a:t>发电量</a:t>
                      </a:r>
                      <a:endParaRPr lang="zh-CN" sz="1050" kern="100">
                        <a:effectLst/>
                        <a:latin typeface="Calibri" panose="020F0502020204030204"/>
                        <a:ea typeface="宋体" panose="02010600030101010101" pitchFamily="2" charset="-122"/>
                        <a:cs typeface="Times New Roman" panose="02020603050405020304"/>
                      </a:endParaRPr>
                    </a:p>
                    <a:p>
                      <a:pPr algn="ctr">
                        <a:spcAft>
                          <a:spcPts val="0"/>
                        </a:spcAft>
                      </a:pPr>
                      <a:r>
                        <a:rPr lang="en-US" sz="1050" kern="0">
                          <a:solidFill>
                            <a:srgbClr val="000000"/>
                          </a:solidFill>
                          <a:effectLst/>
                          <a:latin typeface="Times New Roman" panose="02020603050405020304"/>
                          <a:ea typeface="宋体" panose="02010600030101010101" pitchFamily="2" charset="-122"/>
                          <a:cs typeface="Times New Roman" panose="02020603050405020304"/>
                        </a:rPr>
                        <a:t>(</a:t>
                      </a:r>
                      <a:r>
                        <a:rPr lang="zh-CN" sz="1050" kern="0">
                          <a:solidFill>
                            <a:srgbClr val="000000"/>
                          </a:solidFill>
                          <a:effectLst/>
                          <a:latin typeface="Calibri" panose="020F0502020204030204"/>
                          <a:ea typeface="宋体" panose="02010600030101010101" pitchFamily="2" charset="-122"/>
                          <a:cs typeface="Times New Roman" panose="02020603050405020304"/>
                        </a:rPr>
                        <a:t>亿千瓦）</a:t>
                      </a:r>
                      <a:endParaRPr lang="zh-CN" sz="1050" kern="100">
                        <a:effectLst/>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050" kern="0">
                          <a:solidFill>
                            <a:srgbClr val="000000"/>
                          </a:solidFill>
                          <a:effectLst/>
                          <a:latin typeface="Calibri" panose="020F0502020204030204"/>
                          <a:ea typeface="宋体" panose="02010600030101010101" pitchFamily="2" charset="-122"/>
                          <a:cs typeface="Times New Roman" panose="02020603050405020304"/>
                        </a:rPr>
                        <a:t>装机容量</a:t>
                      </a:r>
                      <a:endParaRPr lang="zh-CN" sz="1050" kern="100">
                        <a:effectLst/>
                        <a:latin typeface="Calibri" panose="020F0502020204030204"/>
                        <a:ea typeface="宋体" panose="02010600030101010101" pitchFamily="2" charset="-122"/>
                        <a:cs typeface="Times New Roman" panose="02020603050405020304"/>
                      </a:endParaRPr>
                    </a:p>
                    <a:p>
                      <a:pPr algn="ctr">
                        <a:spcAft>
                          <a:spcPts val="0"/>
                        </a:spcAft>
                      </a:pPr>
                      <a:r>
                        <a:rPr lang="zh-CN" sz="1050" kern="0">
                          <a:solidFill>
                            <a:srgbClr val="000000"/>
                          </a:solidFill>
                          <a:effectLst/>
                          <a:latin typeface="Calibri" panose="020F0502020204030204"/>
                          <a:ea typeface="宋体" panose="02010600030101010101" pitchFamily="2" charset="-122"/>
                          <a:cs typeface="Times New Roman" panose="02020603050405020304"/>
                        </a:rPr>
                        <a:t>（万千瓦）</a:t>
                      </a:r>
                      <a:endParaRPr lang="zh-CN" sz="1050" kern="100">
                        <a:effectLst/>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050" kern="0">
                          <a:solidFill>
                            <a:srgbClr val="000000"/>
                          </a:solidFill>
                          <a:effectLst/>
                          <a:latin typeface="Calibri" panose="020F0502020204030204"/>
                          <a:ea typeface="宋体" panose="02010600030101010101" pitchFamily="2" charset="-122"/>
                          <a:cs typeface="Times New Roman" panose="02020603050405020304"/>
                        </a:rPr>
                        <a:t>发电量</a:t>
                      </a:r>
                      <a:endParaRPr lang="zh-CN" sz="1050" kern="100">
                        <a:effectLst/>
                        <a:latin typeface="Calibri" panose="020F0502020204030204"/>
                        <a:ea typeface="宋体" panose="02010600030101010101" pitchFamily="2" charset="-122"/>
                        <a:cs typeface="Times New Roman" panose="02020603050405020304"/>
                      </a:endParaRPr>
                    </a:p>
                    <a:p>
                      <a:pPr algn="ctr">
                        <a:spcAft>
                          <a:spcPts val="0"/>
                        </a:spcAft>
                      </a:pPr>
                      <a:r>
                        <a:rPr lang="en-US" sz="1050" kern="0">
                          <a:solidFill>
                            <a:srgbClr val="000000"/>
                          </a:solidFill>
                          <a:effectLst/>
                          <a:latin typeface="Times New Roman" panose="02020603050405020304"/>
                          <a:ea typeface="宋体" panose="02010600030101010101" pitchFamily="2" charset="-122"/>
                          <a:cs typeface="Times New Roman" panose="02020603050405020304"/>
                        </a:rPr>
                        <a:t>(</a:t>
                      </a:r>
                      <a:r>
                        <a:rPr lang="zh-CN" sz="1050" kern="0">
                          <a:solidFill>
                            <a:srgbClr val="000000"/>
                          </a:solidFill>
                          <a:effectLst/>
                          <a:latin typeface="Calibri" panose="020F0502020204030204"/>
                          <a:ea typeface="宋体" panose="02010600030101010101" pitchFamily="2" charset="-122"/>
                          <a:cs typeface="Times New Roman" panose="02020603050405020304"/>
                        </a:rPr>
                        <a:t>亿千瓦）</a:t>
                      </a:r>
                      <a:endParaRPr lang="zh-CN" sz="1050" kern="100">
                        <a:effectLst/>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050" kern="0" dirty="0">
                          <a:solidFill>
                            <a:srgbClr val="000000"/>
                          </a:solidFill>
                          <a:effectLst/>
                          <a:latin typeface="Calibri" panose="020F0502020204030204"/>
                          <a:ea typeface="宋体" panose="02010600030101010101" pitchFamily="2" charset="-122"/>
                          <a:cs typeface="Times New Roman" panose="02020603050405020304"/>
                        </a:rPr>
                        <a:t>装机容量</a:t>
                      </a:r>
                      <a:endParaRPr lang="zh-CN" sz="1050" kern="100" dirty="0">
                        <a:effectLst/>
                        <a:latin typeface="Calibri" panose="020F0502020204030204"/>
                        <a:ea typeface="宋体" panose="02010600030101010101" pitchFamily="2" charset="-122"/>
                        <a:cs typeface="Times New Roman" panose="02020603050405020304"/>
                      </a:endParaRPr>
                    </a:p>
                    <a:p>
                      <a:pPr algn="ctr">
                        <a:spcAft>
                          <a:spcPts val="0"/>
                        </a:spcAft>
                      </a:pPr>
                      <a:r>
                        <a:rPr lang="zh-CN" sz="1050" kern="0" dirty="0">
                          <a:solidFill>
                            <a:srgbClr val="000000"/>
                          </a:solidFill>
                          <a:effectLst/>
                          <a:latin typeface="Calibri" panose="020F0502020204030204"/>
                          <a:ea typeface="宋体" panose="02010600030101010101" pitchFamily="2" charset="-122"/>
                          <a:cs typeface="Times New Roman" panose="02020603050405020304"/>
                        </a:rPr>
                        <a:t>（万千瓦）</a:t>
                      </a:r>
                      <a:endParaRPr lang="zh-CN" sz="1050" kern="100" dirty="0">
                        <a:effectLst/>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050" kern="0">
                          <a:solidFill>
                            <a:srgbClr val="000000"/>
                          </a:solidFill>
                          <a:effectLst/>
                          <a:latin typeface="Calibri" panose="020F0502020204030204"/>
                          <a:ea typeface="宋体" panose="02010600030101010101" pitchFamily="2" charset="-122"/>
                          <a:cs typeface="Times New Roman" panose="02020603050405020304"/>
                        </a:rPr>
                        <a:t>发电量</a:t>
                      </a:r>
                      <a:endParaRPr lang="zh-CN" sz="1050" kern="100">
                        <a:effectLst/>
                        <a:latin typeface="Calibri" panose="020F0502020204030204"/>
                        <a:ea typeface="宋体" panose="02010600030101010101" pitchFamily="2" charset="-122"/>
                        <a:cs typeface="Times New Roman" panose="02020603050405020304"/>
                      </a:endParaRPr>
                    </a:p>
                    <a:p>
                      <a:pPr algn="ctr">
                        <a:spcAft>
                          <a:spcPts val="0"/>
                        </a:spcAft>
                      </a:pPr>
                      <a:r>
                        <a:rPr lang="en-US" sz="1050" kern="0">
                          <a:solidFill>
                            <a:srgbClr val="000000"/>
                          </a:solidFill>
                          <a:effectLst/>
                          <a:latin typeface="Times New Roman" panose="02020603050405020304"/>
                          <a:ea typeface="宋体" panose="02010600030101010101" pitchFamily="2" charset="-122"/>
                          <a:cs typeface="Times New Roman" panose="02020603050405020304"/>
                        </a:rPr>
                        <a:t>(</a:t>
                      </a:r>
                      <a:r>
                        <a:rPr lang="zh-CN" sz="1050" kern="0">
                          <a:solidFill>
                            <a:srgbClr val="000000"/>
                          </a:solidFill>
                          <a:effectLst/>
                          <a:latin typeface="Calibri" panose="020F0502020204030204"/>
                          <a:ea typeface="宋体" panose="02010600030101010101" pitchFamily="2" charset="-122"/>
                          <a:cs typeface="Times New Roman" panose="02020603050405020304"/>
                        </a:rPr>
                        <a:t>亿千瓦）</a:t>
                      </a:r>
                      <a:endParaRPr lang="zh-CN" sz="1050" kern="100">
                        <a:effectLst/>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050" kern="0">
                          <a:solidFill>
                            <a:srgbClr val="000000"/>
                          </a:solidFill>
                          <a:effectLst/>
                          <a:latin typeface="Calibri" panose="020F0502020204030204"/>
                          <a:ea typeface="宋体" panose="02010600030101010101" pitchFamily="2" charset="-122"/>
                          <a:cs typeface="Times New Roman" panose="02020603050405020304"/>
                        </a:rPr>
                        <a:t>装机容量</a:t>
                      </a:r>
                      <a:endParaRPr lang="zh-CN" sz="1050" kern="100">
                        <a:effectLst/>
                        <a:latin typeface="Calibri" panose="020F0502020204030204"/>
                        <a:ea typeface="宋体" panose="02010600030101010101" pitchFamily="2" charset="-122"/>
                        <a:cs typeface="Times New Roman" panose="02020603050405020304"/>
                      </a:endParaRPr>
                    </a:p>
                    <a:p>
                      <a:pPr algn="ctr">
                        <a:spcAft>
                          <a:spcPts val="0"/>
                        </a:spcAft>
                      </a:pPr>
                      <a:r>
                        <a:rPr lang="zh-CN" sz="1050" kern="0">
                          <a:solidFill>
                            <a:srgbClr val="000000"/>
                          </a:solidFill>
                          <a:effectLst/>
                          <a:latin typeface="Calibri" panose="020F0502020204030204"/>
                          <a:ea typeface="宋体" panose="02010600030101010101" pitchFamily="2" charset="-122"/>
                          <a:cs typeface="Times New Roman" panose="02020603050405020304"/>
                        </a:rPr>
                        <a:t>（万千瓦）</a:t>
                      </a:r>
                      <a:endParaRPr lang="zh-CN" sz="1050" kern="100">
                        <a:effectLst/>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050" kern="0">
                          <a:solidFill>
                            <a:srgbClr val="000000"/>
                          </a:solidFill>
                          <a:effectLst/>
                          <a:latin typeface="Calibri" panose="020F0502020204030204"/>
                          <a:ea typeface="宋体" panose="02010600030101010101" pitchFamily="2" charset="-122"/>
                          <a:cs typeface="Times New Roman" panose="02020603050405020304"/>
                        </a:rPr>
                        <a:t>发电量</a:t>
                      </a:r>
                      <a:endParaRPr lang="zh-CN" sz="1050" kern="100">
                        <a:effectLst/>
                        <a:latin typeface="Calibri" panose="020F0502020204030204"/>
                        <a:ea typeface="宋体" panose="02010600030101010101" pitchFamily="2" charset="-122"/>
                        <a:cs typeface="Times New Roman" panose="02020603050405020304"/>
                      </a:endParaRPr>
                    </a:p>
                    <a:p>
                      <a:pPr algn="ctr">
                        <a:spcAft>
                          <a:spcPts val="0"/>
                        </a:spcAft>
                      </a:pPr>
                      <a:r>
                        <a:rPr lang="en-US" sz="1050" kern="0">
                          <a:solidFill>
                            <a:srgbClr val="000000"/>
                          </a:solidFill>
                          <a:effectLst/>
                          <a:latin typeface="Times New Roman" panose="02020603050405020304"/>
                          <a:ea typeface="宋体" panose="02010600030101010101" pitchFamily="2" charset="-122"/>
                          <a:cs typeface="Times New Roman" panose="02020603050405020304"/>
                        </a:rPr>
                        <a:t>(</a:t>
                      </a:r>
                      <a:r>
                        <a:rPr lang="zh-CN" sz="1050" kern="0">
                          <a:solidFill>
                            <a:srgbClr val="000000"/>
                          </a:solidFill>
                          <a:effectLst/>
                          <a:latin typeface="Calibri" panose="020F0502020204030204"/>
                          <a:ea typeface="宋体" panose="02010600030101010101" pitchFamily="2" charset="-122"/>
                          <a:cs typeface="Times New Roman" panose="02020603050405020304"/>
                        </a:rPr>
                        <a:t>亿千瓦）</a:t>
                      </a:r>
                      <a:endParaRPr lang="zh-CN" sz="1050" kern="100">
                        <a:effectLst/>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050" kern="0" dirty="0">
                          <a:solidFill>
                            <a:srgbClr val="000000"/>
                          </a:solidFill>
                          <a:effectLst/>
                          <a:latin typeface="Calibri" panose="020F0502020204030204"/>
                          <a:ea typeface="宋体" panose="02010600030101010101" pitchFamily="2" charset="-122"/>
                          <a:cs typeface="Times New Roman" panose="02020603050405020304"/>
                        </a:rPr>
                        <a:t>装机容量</a:t>
                      </a:r>
                      <a:endParaRPr lang="zh-CN" sz="1050" kern="100" dirty="0">
                        <a:effectLst/>
                        <a:latin typeface="Calibri" panose="020F0502020204030204"/>
                        <a:ea typeface="宋体" panose="02010600030101010101" pitchFamily="2" charset="-122"/>
                        <a:cs typeface="Times New Roman" panose="02020603050405020304"/>
                      </a:endParaRPr>
                    </a:p>
                    <a:p>
                      <a:pPr algn="ctr">
                        <a:spcAft>
                          <a:spcPts val="0"/>
                        </a:spcAft>
                      </a:pPr>
                      <a:r>
                        <a:rPr lang="zh-CN" sz="1050" kern="0" dirty="0">
                          <a:solidFill>
                            <a:srgbClr val="000000"/>
                          </a:solidFill>
                          <a:effectLst/>
                          <a:latin typeface="Calibri" panose="020F0502020204030204"/>
                          <a:ea typeface="宋体" panose="02010600030101010101" pitchFamily="2" charset="-122"/>
                          <a:cs typeface="Times New Roman" panose="02020603050405020304"/>
                        </a:rPr>
                        <a:t>（万千瓦）</a:t>
                      </a:r>
                      <a:endParaRPr lang="zh-CN" sz="1050" kern="100" dirty="0">
                        <a:effectLst/>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050" kern="0">
                          <a:solidFill>
                            <a:srgbClr val="000000"/>
                          </a:solidFill>
                          <a:effectLst/>
                          <a:latin typeface="Calibri" panose="020F0502020204030204"/>
                          <a:ea typeface="宋体" panose="02010600030101010101" pitchFamily="2" charset="-122"/>
                          <a:cs typeface="Times New Roman" panose="02020603050405020304"/>
                        </a:rPr>
                        <a:t>发电量</a:t>
                      </a:r>
                      <a:endParaRPr lang="zh-CN" sz="1050" kern="100">
                        <a:effectLst/>
                        <a:latin typeface="Calibri" panose="020F0502020204030204"/>
                        <a:ea typeface="宋体" panose="02010600030101010101" pitchFamily="2" charset="-122"/>
                        <a:cs typeface="Times New Roman" panose="02020603050405020304"/>
                      </a:endParaRPr>
                    </a:p>
                    <a:p>
                      <a:pPr algn="ctr">
                        <a:spcAft>
                          <a:spcPts val="0"/>
                        </a:spcAft>
                      </a:pPr>
                      <a:r>
                        <a:rPr lang="en-US" sz="1050" kern="0">
                          <a:solidFill>
                            <a:srgbClr val="000000"/>
                          </a:solidFill>
                          <a:effectLst/>
                          <a:latin typeface="Times New Roman" panose="02020603050405020304"/>
                          <a:ea typeface="宋体" panose="02010600030101010101" pitchFamily="2" charset="-122"/>
                          <a:cs typeface="Times New Roman" panose="02020603050405020304"/>
                        </a:rPr>
                        <a:t>(</a:t>
                      </a:r>
                      <a:r>
                        <a:rPr lang="zh-CN" sz="1050" kern="0">
                          <a:solidFill>
                            <a:srgbClr val="000000"/>
                          </a:solidFill>
                          <a:effectLst/>
                          <a:latin typeface="Calibri" panose="020F0502020204030204"/>
                          <a:ea typeface="宋体" panose="02010600030101010101" pitchFamily="2" charset="-122"/>
                          <a:cs typeface="Times New Roman" panose="02020603050405020304"/>
                        </a:rPr>
                        <a:t>亿千瓦）</a:t>
                      </a:r>
                      <a:endParaRPr lang="zh-CN" sz="1050" kern="100">
                        <a:effectLst/>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5316">
                <a:tc>
                  <a:txBody>
                    <a:bodyPr/>
                    <a:lstStyle/>
                    <a:p>
                      <a:pPr algn="ctr">
                        <a:spcAft>
                          <a:spcPts val="0"/>
                        </a:spcAft>
                      </a:pPr>
                      <a:r>
                        <a:rPr lang="zh-CN" sz="1050" kern="0">
                          <a:solidFill>
                            <a:srgbClr val="000000"/>
                          </a:solidFill>
                          <a:effectLst/>
                          <a:latin typeface="Calibri" panose="020F0502020204030204"/>
                          <a:ea typeface="宋体" panose="02010600030101010101" pitchFamily="2" charset="-122"/>
                          <a:cs typeface="Times New Roman" panose="02020603050405020304"/>
                        </a:rPr>
                        <a:t>风电</a:t>
                      </a:r>
                      <a:endParaRPr lang="zh-CN" sz="1050" kern="100">
                        <a:effectLst/>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50" kern="0">
                          <a:solidFill>
                            <a:srgbClr val="000000"/>
                          </a:solidFill>
                          <a:effectLst/>
                          <a:latin typeface="Times New Roman" panose="02020603050405020304"/>
                          <a:ea typeface="宋体" panose="02010600030101010101" pitchFamily="2" charset="-122"/>
                          <a:cs typeface="Times New Roman" panose="02020603050405020304"/>
                        </a:rPr>
                        <a:t>1736.9</a:t>
                      </a:r>
                      <a:endParaRPr lang="zh-CN" sz="1050" kern="100">
                        <a:effectLst/>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50" kern="0">
                          <a:solidFill>
                            <a:srgbClr val="000000"/>
                          </a:solidFill>
                          <a:effectLst/>
                          <a:latin typeface="Times New Roman" panose="02020603050405020304"/>
                          <a:ea typeface="宋体" panose="02010600030101010101" pitchFamily="2" charset="-122"/>
                          <a:cs typeface="Times New Roman" panose="02020603050405020304"/>
                        </a:rPr>
                        <a:t>299.62</a:t>
                      </a:r>
                      <a:endParaRPr lang="zh-CN" sz="1050" kern="100">
                        <a:effectLst/>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50" kern="0">
                          <a:solidFill>
                            <a:srgbClr val="1C1C1B"/>
                          </a:solidFill>
                          <a:effectLst/>
                          <a:latin typeface="Times New Roman" panose="02020603050405020304"/>
                          <a:ea typeface="宋体" panose="02010600030101010101" pitchFamily="2" charset="-122"/>
                          <a:cs typeface="Times New Roman" panose="02020603050405020304"/>
                        </a:rPr>
                        <a:t>1025.24</a:t>
                      </a:r>
                      <a:endParaRPr lang="zh-CN" sz="1050" kern="100">
                        <a:effectLst/>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50" kern="0">
                          <a:solidFill>
                            <a:srgbClr val="000000"/>
                          </a:solidFill>
                          <a:effectLst/>
                          <a:latin typeface="Times New Roman" panose="02020603050405020304"/>
                          <a:ea typeface="宋体" panose="02010600030101010101" pitchFamily="2" charset="-122"/>
                          <a:cs typeface="Times New Roman" panose="02020603050405020304"/>
                        </a:rPr>
                        <a:t>184.32</a:t>
                      </a:r>
                      <a:endParaRPr lang="zh-CN" sz="1050" kern="100">
                        <a:effectLst/>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50" kern="0">
                          <a:solidFill>
                            <a:srgbClr val="000000"/>
                          </a:solidFill>
                          <a:effectLst/>
                          <a:latin typeface="Times New Roman" panose="02020603050405020304"/>
                          <a:ea typeface="宋体" panose="02010600030101010101" pitchFamily="2" charset="-122"/>
                          <a:cs typeface="Times New Roman" panose="02020603050405020304"/>
                        </a:rPr>
                        <a:t>734.07</a:t>
                      </a:r>
                      <a:endParaRPr lang="zh-CN" sz="1050" kern="100">
                        <a:effectLst/>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50" kern="0">
                          <a:solidFill>
                            <a:srgbClr val="000000"/>
                          </a:solidFill>
                          <a:effectLst/>
                          <a:latin typeface="Times New Roman" panose="02020603050405020304"/>
                          <a:ea typeface="宋体" panose="02010600030101010101" pitchFamily="2" charset="-122"/>
                          <a:cs typeface="Times New Roman" panose="02020603050405020304"/>
                        </a:rPr>
                        <a:t>121.59</a:t>
                      </a:r>
                      <a:endParaRPr lang="zh-CN" sz="1050" kern="100">
                        <a:effectLst/>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50" kern="0">
                          <a:solidFill>
                            <a:srgbClr val="000000"/>
                          </a:solidFill>
                          <a:effectLst/>
                          <a:latin typeface="Times New Roman" panose="02020603050405020304"/>
                          <a:ea typeface="宋体" panose="02010600030101010101" pitchFamily="2" charset="-122"/>
                          <a:cs typeface="Times New Roman" panose="02020603050405020304"/>
                        </a:rPr>
                        <a:t>142.95</a:t>
                      </a:r>
                      <a:endParaRPr lang="zh-CN" sz="1050" kern="100">
                        <a:effectLst/>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50" kern="0">
                          <a:effectLst/>
                          <a:latin typeface="Times New Roman" panose="02020603050405020304"/>
                          <a:ea typeface="宋体" panose="02010600030101010101" pitchFamily="2" charset="-122"/>
                          <a:cs typeface="Times New Roman" panose="02020603050405020304"/>
                        </a:rPr>
                        <a:t>18.25</a:t>
                      </a:r>
                      <a:endParaRPr lang="zh-CN" sz="1050" kern="100">
                        <a:effectLst/>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50" kern="0">
                          <a:solidFill>
                            <a:srgbClr val="000000"/>
                          </a:solidFill>
                          <a:effectLst/>
                          <a:latin typeface="Times New Roman" panose="02020603050405020304"/>
                          <a:ea typeface="宋体" panose="02010600030101010101" pitchFamily="2" charset="-122"/>
                          <a:cs typeface="Times New Roman" panose="02020603050405020304"/>
                        </a:rPr>
                        <a:t>834.5</a:t>
                      </a:r>
                      <a:endParaRPr lang="zh-CN" sz="1050" kern="100">
                        <a:effectLst/>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50" kern="0">
                          <a:solidFill>
                            <a:srgbClr val="000000"/>
                          </a:solidFill>
                          <a:effectLst/>
                          <a:latin typeface="Times New Roman" panose="02020603050405020304"/>
                          <a:ea typeface="宋体" panose="02010600030101010101" pitchFamily="2" charset="-122"/>
                          <a:cs typeface="Times New Roman" panose="02020603050405020304"/>
                        </a:rPr>
                        <a:t>120.77</a:t>
                      </a:r>
                      <a:endParaRPr lang="zh-CN" sz="1050" kern="100">
                        <a:effectLst/>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2131">
                <a:tc>
                  <a:txBody>
                    <a:bodyPr/>
                    <a:lstStyle/>
                    <a:p>
                      <a:pPr algn="ctr">
                        <a:spcAft>
                          <a:spcPts val="0"/>
                        </a:spcAft>
                      </a:pPr>
                      <a:r>
                        <a:rPr lang="zh-CN" sz="1050" kern="0">
                          <a:solidFill>
                            <a:srgbClr val="000000"/>
                          </a:solidFill>
                          <a:effectLst/>
                          <a:latin typeface="Calibri" panose="020F0502020204030204"/>
                          <a:ea typeface="宋体" panose="02010600030101010101" pitchFamily="2" charset="-122"/>
                          <a:cs typeface="Times New Roman" panose="02020603050405020304"/>
                        </a:rPr>
                        <a:t>火电</a:t>
                      </a:r>
                      <a:endParaRPr lang="zh-CN" sz="1050" kern="100">
                        <a:effectLst/>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50" kern="0">
                          <a:solidFill>
                            <a:srgbClr val="000000"/>
                          </a:solidFill>
                          <a:effectLst/>
                          <a:latin typeface="Times New Roman" panose="02020603050405020304"/>
                          <a:ea typeface="宋体" panose="02010600030101010101" pitchFamily="2" charset="-122"/>
                          <a:cs typeface="Times New Roman" panose="02020603050405020304"/>
                        </a:rPr>
                        <a:t>187.5</a:t>
                      </a:r>
                      <a:endParaRPr lang="zh-CN" sz="1050" kern="100">
                        <a:effectLst/>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50" kern="0">
                          <a:solidFill>
                            <a:srgbClr val="000000"/>
                          </a:solidFill>
                          <a:effectLst/>
                          <a:latin typeface="Times New Roman" panose="02020603050405020304"/>
                          <a:ea typeface="宋体" panose="02010600030101010101" pitchFamily="2" charset="-122"/>
                          <a:cs typeface="Times New Roman" panose="02020603050405020304"/>
                        </a:rPr>
                        <a:t>99.81</a:t>
                      </a:r>
                      <a:endParaRPr lang="zh-CN" sz="1050" kern="100">
                        <a:effectLst/>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50" kern="0">
                          <a:solidFill>
                            <a:srgbClr val="000000"/>
                          </a:solidFill>
                          <a:effectLst/>
                          <a:latin typeface="Times New Roman" panose="02020603050405020304"/>
                          <a:ea typeface="宋体" panose="02010600030101010101" pitchFamily="2" charset="-122"/>
                          <a:cs typeface="Times New Roman" panose="02020603050405020304"/>
                        </a:rPr>
                        <a:t> </a:t>
                      </a:r>
                      <a:endParaRPr lang="zh-CN" sz="1050" kern="100">
                        <a:effectLst/>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50" kern="0">
                          <a:solidFill>
                            <a:srgbClr val="000000"/>
                          </a:solidFill>
                          <a:effectLst/>
                          <a:latin typeface="Times New Roman" panose="02020603050405020304"/>
                          <a:ea typeface="宋体" panose="02010600030101010101" pitchFamily="2" charset="-122"/>
                          <a:cs typeface="Times New Roman" panose="02020603050405020304"/>
                        </a:rPr>
                        <a:t> </a:t>
                      </a:r>
                      <a:endParaRPr lang="zh-CN" sz="1050" kern="100">
                        <a:effectLst/>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50" kern="0">
                          <a:solidFill>
                            <a:srgbClr val="000000"/>
                          </a:solidFill>
                          <a:effectLst/>
                          <a:latin typeface="Times New Roman" panose="02020603050405020304"/>
                          <a:ea typeface="宋体" panose="02010600030101010101" pitchFamily="2" charset="-122"/>
                          <a:cs typeface="Times New Roman" panose="02020603050405020304"/>
                        </a:rPr>
                        <a:t>360</a:t>
                      </a:r>
                      <a:r>
                        <a:rPr lang="zh-CN" sz="1050" kern="0">
                          <a:solidFill>
                            <a:srgbClr val="000000"/>
                          </a:solidFill>
                          <a:effectLst/>
                          <a:latin typeface="Times New Roman" panose="02020603050405020304"/>
                          <a:ea typeface="宋体" panose="02010600030101010101" pitchFamily="2" charset="-122"/>
                          <a:cs typeface="Times New Roman" panose="02020603050405020304"/>
                        </a:rPr>
                        <a:t>（煤电）</a:t>
                      </a:r>
                      <a:endParaRPr lang="zh-CN" sz="1050" kern="100">
                        <a:effectLst/>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50" kern="0">
                          <a:solidFill>
                            <a:srgbClr val="000000"/>
                          </a:solidFill>
                          <a:effectLst/>
                          <a:latin typeface="Times New Roman" panose="02020603050405020304"/>
                          <a:ea typeface="宋体" panose="02010600030101010101" pitchFamily="2" charset="-122"/>
                          <a:cs typeface="Times New Roman" panose="02020603050405020304"/>
                        </a:rPr>
                        <a:t>117.18</a:t>
                      </a:r>
                      <a:r>
                        <a:rPr lang="zh-CN" sz="1050" kern="0">
                          <a:solidFill>
                            <a:srgbClr val="000000"/>
                          </a:solidFill>
                          <a:effectLst/>
                          <a:latin typeface="Times New Roman" panose="02020603050405020304"/>
                          <a:ea typeface="宋体" panose="02010600030101010101" pitchFamily="2" charset="-122"/>
                          <a:cs typeface="Times New Roman" panose="02020603050405020304"/>
                        </a:rPr>
                        <a:t>（煤电）</a:t>
                      </a:r>
                      <a:endParaRPr lang="zh-CN" sz="1050" kern="100">
                        <a:effectLst/>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50" kern="0">
                          <a:solidFill>
                            <a:srgbClr val="000000"/>
                          </a:solidFill>
                          <a:effectLst/>
                          <a:latin typeface="Times New Roman" panose="02020603050405020304"/>
                          <a:ea typeface="宋体" panose="02010600030101010101" pitchFamily="2" charset="-122"/>
                          <a:cs typeface="Times New Roman" panose="02020603050405020304"/>
                        </a:rPr>
                        <a:t> </a:t>
                      </a:r>
                      <a:endParaRPr lang="zh-CN" sz="1050" kern="100">
                        <a:effectLst/>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50" kern="0">
                          <a:solidFill>
                            <a:srgbClr val="000000"/>
                          </a:solidFill>
                          <a:effectLst/>
                          <a:latin typeface="Times New Roman" panose="02020603050405020304"/>
                          <a:ea typeface="宋体" panose="02010600030101010101" pitchFamily="2" charset="-122"/>
                          <a:cs typeface="Times New Roman" panose="02020603050405020304"/>
                        </a:rPr>
                        <a:t> </a:t>
                      </a:r>
                      <a:endParaRPr lang="zh-CN" sz="1050" kern="100">
                        <a:effectLst/>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50" kern="0">
                          <a:solidFill>
                            <a:srgbClr val="000000"/>
                          </a:solidFill>
                          <a:effectLst/>
                          <a:latin typeface="Times New Roman" panose="02020603050405020304"/>
                          <a:ea typeface="宋体" panose="02010600030101010101" pitchFamily="2" charset="-122"/>
                          <a:cs typeface="Times New Roman" panose="02020603050405020304"/>
                        </a:rPr>
                        <a:t> </a:t>
                      </a:r>
                      <a:endParaRPr lang="zh-CN" sz="1050" kern="100">
                        <a:effectLst/>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50" kern="0">
                          <a:solidFill>
                            <a:srgbClr val="000000"/>
                          </a:solidFill>
                          <a:effectLst/>
                          <a:latin typeface="Times New Roman" panose="02020603050405020304"/>
                          <a:ea typeface="宋体" panose="02010600030101010101" pitchFamily="2" charset="-122"/>
                          <a:cs typeface="Times New Roman" panose="02020603050405020304"/>
                        </a:rPr>
                        <a:t> </a:t>
                      </a:r>
                      <a:endParaRPr lang="zh-CN" sz="1050" kern="100">
                        <a:effectLst/>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5316">
                <a:tc>
                  <a:txBody>
                    <a:bodyPr/>
                    <a:lstStyle/>
                    <a:p>
                      <a:pPr algn="ctr">
                        <a:spcAft>
                          <a:spcPts val="0"/>
                        </a:spcAft>
                      </a:pPr>
                      <a:r>
                        <a:rPr lang="zh-CN" sz="1050" kern="0">
                          <a:solidFill>
                            <a:srgbClr val="000000"/>
                          </a:solidFill>
                          <a:effectLst/>
                          <a:latin typeface="Calibri" panose="020F0502020204030204"/>
                          <a:ea typeface="宋体" panose="02010600030101010101" pitchFamily="2" charset="-122"/>
                          <a:cs typeface="Times New Roman" panose="02020603050405020304"/>
                        </a:rPr>
                        <a:t>光伏</a:t>
                      </a:r>
                      <a:endParaRPr lang="zh-CN" sz="1050" kern="100">
                        <a:effectLst/>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algn="ctr">
                        <a:spcAft>
                          <a:spcPts val="0"/>
                        </a:spcAft>
                      </a:pPr>
                      <a:r>
                        <a:rPr lang="en-US" sz="1050" kern="0">
                          <a:solidFill>
                            <a:srgbClr val="000000"/>
                          </a:solidFill>
                          <a:effectLst/>
                          <a:latin typeface="Times New Roman" panose="02020603050405020304"/>
                          <a:ea typeface="宋体" panose="02010600030101010101" pitchFamily="2" charset="-122"/>
                          <a:cs typeface="Times New Roman" panose="02020603050405020304"/>
                        </a:rPr>
                        <a:t>25</a:t>
                      </a:r>
                      <a:endParaRPr lang="zh-CN" sz="1050" kern="100">
                        <a:effectLst/>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algn="ctr">
                        <a:spcAft>
                          <a:spcPts val="0"/>
                        </a:spcAft>
                      </a:pPr>
                      <a:r>
                        <a:rPr lang="en-US" sz="1050" kern="0">
                          <a:solidFill>
                            <a:srgbClr val="000000"/>
                          </a:solidFill>
                          <a:effectLst/>
                          <a:latin typeface="Times New Roman" panose="02020603050405020304"/>
                          <a:ea typeface="宋体" panose="02010600030101010101" pitchFamily="2" charset="-122"/>
                          <a:cs typeface="Times New Roman" panose="02020603050405020304"/>
                        </a:rPr>
                        <a:t>6.31</a:t>
                      </a:r>
                      <a:endParaRPr lang="zh-CN" sz="1050" kern="100">
                        <a:effectLst/>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50" kern="0">
                          <a:solidFill>
                            <a:srgbClr val="1C1C1B"/>
                          </a:solidFill>
                          <a:effectLst/>
                          <a:latin typeface="Times New Roman" panose="02020603050405020304"/>
                          <a:ea typeface="宋体" panose="02010600030101010101" pitchFamily="2" charset="-122"/>
                          <a:cs typeface="Times New Roman" panose="02020603050405020304"/>
                        </a:rPr>
                        <a:t>83.5</a:t>
                      </a:r>
                      <a:endParaRPr lang="zh-CN" sz="1050" kern="100">
                        <a:effectLst/>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50" kern="0">
                          <a:solidFill>
                            <a:srgbClr val="000000"/>
                          </a:solidFill>
                          <a:effectLst/>
                          <a:latin typeface="Times New Roman" panose="02020603050405020304"/>
                          <a:ea typeface="宋体" panose="02010600030101010101" pitchFamily="2" charset="-122"/>
                          <a:cs typeface="Times New Roman" panose="02020603050405020304"/>
                        </a:rPr>
                        <a:t>10.02</a:t>
                      </a:r>
                      <a:endParaRPr lang="zh-CN" sz="1050" kern="100">
                        <a:effectLst/>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50" kern="0">
                          <a:solidFill>
                            <a:srgbClr val="000000"/>
                          </a:solidFill>
                          <a:effectLst/>
                          <a:latin typeface="Times New Roman" panose="02020603050405020304"/>
                          <a:ea typeface="宋体" panose="02010600030101010101" pitchFamily="2" charset="-122"/>
                          <a:cs typeface="Times New Roman" panose="02020603050405020304"/>
                        </a:rPr>
                        <a:t>97.7</a:t>
                      </a:r>
                      <a:endParaRPr lang="zh-CN" sz="1050" kern="100">
                        <a:effectLst/>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50" kern="0">
                          <a:solidFill>
                            <a:srgbClr val="000000"/>
                          </a:solidFill>
                          <a:effectLst/>
                          <a:latin typeface="Times New Roman" panose="02020603050405020304"/>
                          <a:ea typeface="宋体" panose="02010600030101010101" pitchFamily="2" charset="-122"/>
                          <a:cs typeface="Times New Roman" panose="02020603050405020304"/>
                        </a:rPr>
                        <a:t>10.58</a:t>
                      </a:r>
                      <a:endParaRPr lang="zh-CN" sz="1050" kern="100">
                        <a:effectLst/>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50" kern="0">
                          <a:solidFill>
                            <a:srgbClr val="000000"/>
                          </a:solidFill>
                          <a:effectLst/>
                          <a:latin typeface="Times New Roman" panose="02020603050405020304"/>
                          <a:ea typeface="宋体" panose="02010600030101010101" pitchFamily="2" charset="-122"/>
                          <a:cs typeface="Times New Roman" panose="02020603050405020304"/>
                        </a:rPr>
                        <a:t>25.32</a:t>
                      </a:r>
                      <a:endParaRPr lang="zh-CN" sz="1050" kern="100">
                        <a:effectLst/>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50" kern="0">
                          <a:solidFill>
                            <a:srgbClr val="000000"/>
                          </a:solidFill>
                          <a:effectLst/>
                          <a:latin typeface="Times New Roman" panose="02020603050405020304"/>
                          <a:ea typeface="宋体" panose="02010600030101010101" pitchFamily="2" charset="-122"/>
                          <a:cs typeface="Times New Roman" panose="02020603050405020304"/>
                        </a:rPr>
                        <a:t>2.79</a:t>
                      </a:r>
                      <a:endParaRPr lang="zh-CN" sz="1050" kern="100">
                        <a:effectLst/>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50" kern="0">
                          <a:solidFill>
                            <a:srgbClr val="000000"/>
                          </a:solidFill>
                          <a:effectLst/>
                          <a:latin typeface="Times New Roman" panose="02020603050405020304"/>
                          <a:ea typeface="宋体" panose="02010600030101010101" pitchFamily="2" charset="-122"/>
                          <a:cs typeface="Times New Roman" panose="02020603050405020304"/>
                        </a:rPr>
                        <a:t>14.75</a:t>
                      </a:r>
                      <a:endParaRPr lang="zh-CN" sz="1050" kern="100">
                        <a:effectLst/>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50" kern="0">
                          <a:solidFill>
                            <a:srgbClr val="000000"/>
                          </a:solidFill>
                          <a:effectLst/>
                          <a:latin typeface="Times New Roman" panose="02020603050405020304"/>
                          <a:ea typeface="宋体" panose="02010600030101010101" pitchFamily="2" charset="-122"/>
                          <a:cs typeface="Times New Roman" panose="02020603050405020304"/>
                        </a:rPr>
                        <a:t>1.91</a:t>
                      </a:r>
                      <a:endParaRPr lang="zh-CN" sz="1050" kern="100">
                        <a:effectLst/>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5316">
                <a:tc>
                  <a:txBody>
                    <a:bodyPr/>
                    <a:lstStyle/>
                    <a:p>
                      <a:pPr algn="ctr">
                        <a:spcAft>
                          <a:spcPts val="0"/>
                        </a:spcAft>
                      </a:pPr>
                      <a:r>
                        <a:rPr lang="zh-CN" sz="1050" kern="0">
                          <a:solidFill>
                            <a:srgbClr val="000000"/>
                          </a:solidFill>
                          <a:effectLst/>
                          <a:latin typeface="Calibri" panose="020F0502020204030204"/>
                          <a:ea typeface="宋体" panose="02010600030101010101" pitchFamily="2" charset="-122"/>
                          <a:cs typeface="Times New Roman" panose="02020603050405020304"/>
                        </a:rPr>
                        <a:t>地热</a:t>
                      </a:r>
                      <a:endParaRPr lang="zh-CN" sz="1050" kern="100">
                        <a:effectLst/>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cPr/>
                </a:tc>
                <a:tc vMerge="1">
                  <a:tcPr/>
                </a:tc>
                <a:tc>
                  <a:txBody>
                    <a:bodyPr/>
                    <a:lstStyle/>
                    <a:p>
                      <a:pPr algn="ctr">
                        <a:spcAft>
                          <a:spcPts val="0"/>
                        </a:spcAft>
                      </a:pPr>
                      <a:r>
                        <a:rPr lang="en-US" sz="1050" kern="0">
                          <a:solidFill>
                            <a:srgbClr val="000000"/>
                          </a:solidFill>
                          <a:effectLst/>
                          <a:latin typeface="Times New Roman" panose="02020603050405020304"/>
                          <a:ea typeface="宋体" panose="02010600030101010101" pitchFamily="2" charset="-122"/>
                          <a:cs typeface="Times New Roman" panose="02020603050405020304"/>
                        </a:rPr>
                        <a:t> </a:t>
                      </a:r>
                      <a:endParaRPr lang="zh-CN" sz="1050" kern="100">
                        <a:effectLst/>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50" kern="0">
                          <a:solidFill>
                            <a:srgbClr val="000000"/>
                          </a:solidFill>
                          <a:effectLst/>
                          <a:latin typeface="Times New Roman" panose="02020603050405020304"/>
                          <a:ea typeface="宋体" panose="02010600030101010101" pitchFamily="2" charset="-122"/>
                          <a:cs typeface="Times New Roman" panose="02020603050405020304"/>
                        </a:rPr>
                        <a:t> </a:t>
                      </a:r>
                      <a:endParaRPr lang="zh-CN" sz="1050" kern="100">
                        <a:effectLst/>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50" kern="0">
                          <a:solidFill>
                            <a:srgbClr val="000000"/>
                          </a:solidFill>
                          <a:effectLst/>
                          <a:latin typeface="Times New Roman" panose="02020603050405020304"/>
                          <a:ea typeface="宋体" panose="02010600030101010101" pitchFamily="2" charset="-122"/>
                          <a:cs typeface="Times New Roman" panose="02020603050405020304"/>
                        </a:rPr>
                        <a:t> </a:t>
                      </a:r>
                      <a:endParaRPr lang="zh-CN" sz="1050" kern="100">
                        <a:effectLst/>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50" kern="0">
                          <a:solidFill>
                            <a:srgbClr val="000000"/>
                          </a:solidFill>
                          <a:effectLst/>
                          <a:latin typeface="Times New Roman" panose="02020603050405020304"/>
                          <a:ea typeface="宋体" panose="02010600030101010101" pitchFamily="2" charset="-122"/>
                          <a:cs typeface="Times New Roman" panose="02020603050405020304"/>
                        </a:rPr>
                        <a:t> </a:t>
                      </a:r>
                      <a:endParaRPr lang="zh-CN" sz="1050" kern="100">
                        <a:effectLst/>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50" kern="0">
                          <a:solidFill>
                            <a:srgbClr val="000000"/>
                          </a:solidFill>
                          <a:effectLst/>
                          <a:latin typeface="Times New Roman" panose="02020603050405020304"/>
                          <a:ea typeface="宋体" panose="02010600030101010101" pitchFamily="2" charset="-122"/>
                          <a:cs typeface="Times New Roman" panose="02020603050405020304"/>
                        </a:rPr>
                        <a:t> </a:t>
                      </a:r>
                      <a:endParaRPr lang="zh-CN" sz="1050" kern="100">
                        <a:effectLst/>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50" kern="0">
                          <a:solidFill>
                            <a:srgbClr val="000000"/>
                          </a:solidFill>
                          <a:effectLst/>
                          <a:latin typeface="Times New Roman" panose="02020603050405020304"/>
                          <a:ea typeface="宋体" panose="02010600030101010101" pitchFamily="2" charset="-122"/>
                          <a:cs typeface="Times New Roman" panose="02020603050405020304"/>
                        </a:rPr>
                        <a:t> </a:t>
                      </a:r>
                      <a:endParaRPr lang="zh-CN" sz="1050" kern="100">
                        <a:effectLst/>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50" kern="0">
                          <a:solidFill>
                            <a:srgbClr val="000000"/>
                          </a:solidFill>
                          <a:effectLst/>
                          <a:latin typeface="Times New Roman" panose="02020603050405020304"/>
                          <a:ea typeface="宋体" panose="02010600030101010101" pitchFamily="2" charset="-122"/>
                          <a:cs typeface="Times New Roman" panose="02020603050405020304"/>
                        </a:rPr>
                        <a:t> </a:t>
                      </a:r>
                      <a:endParaRPr lang="zh-CN" sz="1050" kern="100">
                        <a:effectLst/>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50" kern="0">
                          <a:solidFill>
                            <a:srgbClr val="000000"/>
                          </a:solidFill>
                          <a:effectLst/>
                          <a:latin typeface="Times New Roman" panose="02020603050405020304"/>
                          <a:ea typeface="宋体" panose="02010600030101010101" pitchFamily="2" charset="-122"/>
                          <a:cs typeface="Times New Roman" panose="02020603050405020304"/>
                        </a:rPr>
                        <a:t> </a:t>
                      </a:r>
                      <a:endParaRPr lang="zh-CN" sz="1050" kern="100">
                        <a:effectLst/>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5316">
                <a:tc>
                  <a:txBody>
                    <a:bodyPr/>
                    <a:lstStyle/>
                    <a:p>
                      <a:pPr algn="ctr">
                        <a:spcAft>
                          <a:spcPts val="0"/>
                        </a:spcAft>
                      </a:pPr>
                      <a:r>
                        <a:rPr lang="zh-CN" sz="1050" kern="0">
                          <a:solidFill>
                            <a:srgbClr val="000000"/>
                          </a:solidFill>
                          <a:effectLst/>
                          <a:latin typeface="Calibri" panose="020F0502020204030204"/>
                          <a:ea typeface="宋体" panose="02010600030101010101" pitchFamily="2" charset="-122"/>
                          <a:cs typeface="Times New Roman" panose="02020603050405020304"/>
                        </a:rPr>
                        <a:t>潮汐</a:t>
                      </a:r>
                      <a:endParaRPr lang="zh-CN" sz="1050" kern="100">
                        <a:effectLst/>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cPr/>
                </a:tc>
                <a:tc vMerge="1">
                  <a:tcPr/>
                </a:tc>
                <a:tc>
                  <a:txBody>
                    <a:bodyPr/>
                    <a:lstStyle/>
                    <a:p>
                      <a:pPr algn="ctr">
                        <a:spcAft>
                          <a:spcPts val="0"/>
                        </a:spcAft>
                      </a:pPr>
                      <a:r>
                        <a:rPr lang="en-US" sz="1050" kern="0">
                          <a:solidFill>
                            <a:srgbClr val="000000"/>
                          </a:solidFill>
                          <a:effectLst/>
                          <a:latin typeface="Times New Roman" panose="02020603050405020304"/>
                          <a:ea typeface="宋体" panose="02010600030101010101" pitchFamily="2" charset="-122"/>
                          <a:cs typeface="Times New Roman" panose="02020603050405020304"/>
                        </a:rPr>
                        <a:t> </a:t>
                      </a:r>
                      <a:endParaRPr lang="zh-CN" sz="1050" kern="100">
                        <a:effectLst/>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50" kern="0">
                          <a:solidFill>
                            <a:srgbClr val="000000"/>
                          </a:solidFill>
                          <a:effectLst/>
                          <a:latin typeface="Times New Roman" panose="02020603050405020304"/>
                          <a:ea typeface="宋体" panose="02010600030101010101" pitchFamily="2" charset="-122"/>
                          <a:cs typeface="Times New Roman" panose="02020603050405020304"/>
                        </a:rPr>
                        <a:t> </a:t>
                      </a:r>
                      <a:endParaRPr lang="zh-CN" sz="1050" kern="100">
                        <a:effectLst/>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50" kern="0">
                          <a:solidFill>
                            <a:srgbClr val="000000"/>
                          </a:solidFill>
                          <a:effectLst/>
                          <a:latin typeface="Times New Roman" panose="02020603050405020304"/>
                          <a:ea typeface="宋体" panose="02010600030101010101" pitchFamily="2" charset="-122"/>
                          <a:cs typeface="Times New Roman" panose="02020603050405020304"/>
                        </a:rPr>
                        <a:t> </a:t>
                      </a:r>
                      <a:endParaRPr lang="zh-CN" sz="1050" kern="100">
                        <a:effectLst/>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50" kern="0">
                          <a:solidFill>
                            <a:srgbClr val="000000"/>
                          </a:solidFill>
                          <a:effectLst/>
                          <a:latin typeface="Times New Roman" panose="02020603050405020304"/>
                          <a:ea typeface="宋体" panose="02010600030101010101" pitchFamily="2" charset="-122"/>
                          <a:cs typeface="Times New Roman" panose="02020603050405020304"/>
                        </a:rPr>
                        <a:t> </a:t>
                      </a:r>
                      <a:endParaRPr lang="zh-CN" sz="1050" kern="100">
                        <a:effectLst/>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50" kern="0">
                          <a:solidFill>
                            <a:srgbClr val="000000"/>
                          </a:solidFill>
                          <a:effectLst/>
                          <a:latin typeface="Times New Roman" panose="02020603050405020304"/>
                          <a:ea typeface="宋体" panose="02010600030101010101" pitchFamily="2" charset="-122"/>
                          <a:cs typeface="Times New Roman" panose="02020603050405020304"/>
                        </a:rPr>
                        <a:t> </a:t>
                      </a:r>
                      <a:endParaRPr lang="zh-CN" sz="1050" kern="100">
                        <a:effectLst/>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50" kern="0">
                          <a:solidFill>
                            <a:srgbClr val="000000"/>
                          </a:solidFill>
                          <a:effectLst/>
                          <a:latin typeface="Times New Roman" panose="02020603050405020304"/>
                          <a:ea typeface="宋体" panose="02010600030101010101" pitchFamily="2" charset="-122"/>
                          <a:cs typeface="Times New Roman" panose="02020603050405020304"/>
                        </a:rPr>
                        <a:t> </a:t>
                      </a:r>
                      <a:endParaRPr lang="zh-CN" sz="1050" kern="100">
                        <a:effectLst/>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50" kern="0">
                          <a:solidFill>
                            <a:srgbClr val="000000"/>
                          </a:solidFill>
                          <a:effectLst/>
                          <a:latin typeface="Times New Roman" panose="02020603050405020304"/>
                          <a:ea typeface="宋体" panose="02010600030101010101" pitchFamily="2" charset="-122"/>
                          <a:cs typeface="Times New Roman" panose="02020603050405020304"/>
                        </a:rPr>
                        <a:t> </a:t>
                      </a:r>
                      <a:endParaRPr lang="zh-CN" sz="1050" kern="100">
                        <a:effectLst/>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50" kern="0">
                          <a:solidFill>
                            <a:srgbClr val="000000"/>
                          </a:solidFill>
                          <a:effectLst/>
                          <a:latin typeface="Times New Roman" panose="02020603050405020304"/>
                          <a:ea typeface="宋体" panose="02010600030101010101" pitchFamily="2" charset="-122"/>
                          <a:cs typeface="Times New Roman" panose="02020603050405020304"/>
                        </a:rPr>
                        <a:t> </a:t>
                      </a:r>
                      <a:endParaRPr lang="zh-CN" sz="1050" kern="100">
                        <a:effectLst/>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5316">
                <a:tc>
                  <a:txBody>
                    <a:bodyPr/>
                    <a:lstStyle/>
                    <a:p>
                      <a:pPr algn="ctr">
                        <a:spcAft>
                          <a:spcPts val="0"/>
                        </a:spcAft>
                      </a:pPr>
                      <a:r>
                        <a:rPr lang="zh-CN" sz="1050" kern="0">
                          <a:solidFill>
                            <a:srgbClr val="000000"/>
                          </a:solidFill>
                          <a:effectLst/>
                          <a:latin typeface="Calibri" panose="020F0502020204030204"/>
                          <a:ea typeface="宋体" panose="02010600030101010101" pitchFamily="2" charset="-122"/>
                          <a:cs typeface="Times New Roman" panose="02020603050405020304"/>
                        </a:rPr>
                        <a:t>生物质（垃圾发电）</a:t>
                      </a:r>
                      <a:endParaRPr lang="zh-CN" sz="1050" kern="100">
                        <a:effectLst/>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cPr/>
                </a:tc>
                <a:tc vMerge="1">
                  <a:tcPr/>
                </a:tc>
                <a:tc>
                  <a:txBody>
                    <a:bodyPr/>
                    <a:lstStyle/>
                    <a:p>
                      <a:pPr algn="ctr">
                        <a:spcAft>
                          <a:spcPts val="0"/>
                        </a:spcAft>
                      </a:pPr>
                      <a:r>
                        <a:rPr lang="en-US" sz="1050" kern="0">
                          <a:solidFill>
                            <a:srgbClr val="000000"/>
                          </a:solidFill>
                          <a:effectLst/>
                          <a:latin typeface="Times New Roman" panose="02020603050405020304"/>
                          <a:ea typeface="宋体" panose="02010600030101010101" pitchFamily="2" charset="-122"/>
                          <a:cs typeface="Times New Roman" panose="02020603050405020304"/>
                        </a:rPr>
                        <a:t> </a:t>
                      </a:r>
                      <a:endParaRPr lang="zh-CN" sz="1050" kern="100">
                        <a:effectLst/>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50" kern="0">
                          <a:solidFill>
                            <a:srgbClr val="000000"/>
                          </a:solidFill>
                          <a:effectLst/>
                          <a:latin typeface="Times New Roman" panose="02020603050405020304"/>
                          <a:ea typeface="宋体" panose="02010600030101010101" pitchFamily="2" charset="-122"/>
                          <a:cs typeface="Times New Roman" panose="02020603050405020304"/>
                        </a:rPr>
                        <a:t> </a:t>
                      </a:r>
                      <a:endParaRPr lang="zh-CN" sz="1050" kern="100">
                        <a:effectLst/>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50" kern="0">
                          <a:solidFill>
                            <a:srgbClr val="000000"/>
                          </a:solidFill>
                          <a:effectLst/>
                          <a:latin typeface="Times New Roman" panose="02020603050405020304"/>
                          <a:ea typeface="宋体" panose="02010600030101010101" pitchFamily="2" charset="-122"/>
                          <a:cs typeface="Times New Roman" panose="02020603050405020304"/>
                        </a:rPr>
                        <a:t>2.53</a:t>
                      </a:r>
                      <a:endParaRPr lang="zh-CN" sz="1050" kern="100">
                        <a:effectLst/>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50" kern="0">
                          <a:solidFill>
                            <a:srgbClr val="000000"/>
                          </a:solidFill>
                          <a:effectLst/>
                          <a:latin typeface="Times New Roman" panose="02020603050405020304"/>
                          <a:ea typeface="宋体" panose="02010600030101010101" pitchFamily="2" charset="-122"/>
                          <a:cs typeface="Times New Roman" panose="02020603050405020304"/>
                        </a:rPr>
                        <a:t>1.64</a:t>
                      </a:r>
                      <a:endParaRPr lang="zh-CN" sz="1050" kern="100">
                        <a:effectLst/>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50" kern="0">
                          <a:solidFill>
                            <a:srgbClr val="000000"/>
                          </a:solidFill>
                          <a:effectLst/>
                          <a:latin typeface="Times New Roman" panose="02020603050405020304"/>
                          <a:ea typeface="宋体" panose="02010600030101010101" pitchFamily="2" charset="-122"/>
                          <a:cs typeface="Times New Roman" panose="02020603050405020304"/>
                        </a:rPr>
                        <a:t>7.8</a:t>
                      </a:r>
                      <a:endParaRPr lang="zh-CN" sz="1050" kern="100">
                        <a:effectLst/>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50" kern="0">
                          <a:solidFill>
                            <a:srgbClr val="000000"/>
                          </a:solidFill>
                          <a:effectLst/>
                          <a:latin typeface="Times New Roman" panose="02020603050405020304"/>
                          <a:ea typeface="宋体" panose="02010600030101010101" pitchFamily="2" charset="-122"/>
                          <a:cs typeface="Times New Roman" panose="02020603050405020304"/>
                        </a:rPr>
                        <a:t>4.84</a:t>
                      </a:r>
                      <a:endParaRPr lang="zh-CN" sz="1050" kern="100">
                        <a:effectLst/>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50" kern="0">
                          <a:solidFill>
                            <a:srgbClr val="000000"/>
                          </a:solidFill>
                          <a:effectLst/>
                          <a:latin typeface="Times New Roman" panose="02020603050405020304"/>
                          <a:ea typeface="宋体" panose="02010600030101010101" pitchFamily="2" charset="-122"/>
                          <a:cs typeface="Times New Roman" panose="02020603050405020304"/>
                        </a:rPr>
                        <a:t> </a:t>
                      </a:r>
                      <a:endParaRPr lang="zh-CN" sz="1050" kern="100">
                        <a:effectLst/>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50" kern="0">
                          <a:solidFill>
                            <a:srgbClr val="000000"/>
                          </a:solidFill>
                          <a:effectLst/>
                          <a:latin typeface="Times New Roman" panose="02020603050405020304"/>
                          <a:ea typeface="宋体" panose="02010600030101010101" pitchFamily="2" charset="-122"/>
                          <a:cs typeface="Times New Roman" panose="02020603050405020304"/>
                        </a:rPr>
                        <a:t> </a:t>
                      </a:r>
                      <a:endParaRPr lang="zh-CN" sz="1050" kern="100">
                        <a:effectLst/>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5316">
                <a:tc>
                  <a:txBody>
                    <a:bodyPr/>
                    <a:lstStyle/>
                    <a:p>
                      <a:pPr algn="ctr">
                        <a:spcAft>
                          <a:spcPts val="0"/>
                        </a:spcAft>
                      </a:pPr>
                      <a:r>
                        <a:rPr lang="zh-CN" sz="1050" kern="0">
                          <a:solidFill>
                            <a:srgbClr val="000000"/>
                          </a:solidFill>
                          <a:effectLst/>
                          <a:latin typeface="Calibri" panose="020F0502020204030204"/>
                          <a:ea typeface="宋体" panose="02010600030101010101" pitchFamily="2" charset="-122"/>
                          <a:cs typeface="Times New Roman" panose="02020603050405020304"/>
                        </a:rPr>
                        <a:t>水电</a:t>
                      </a:r>
                      <a:endParaRPr lang="zh-CN" sz="1050" kern="100">
                        <a:effectLst/>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50" kern="0">
                          <a:solidFill>
                            <a:srgbClr val="000000"/>
                          </a:solidFill>
                          <a:effectLst/>
                          <a:latin typeface="Times New Roman" panose="02020603050405020304"/>
                          <a:ea typeface="宋体" panose="02010600030101010101" pitchFamily="2" charset="-122"/>
                          <a:cs typeface="Times New Roman" panose="02020603050405020304"/>
                        </a:rPr>
                        <a:t> </a:t>
                      </a:r>
                      <a:endParaRPr lang="zh-CN" sz="1050" kern="100">
                        <a:effectLst/>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50" kern="0">
                          <a:solidFill>
                            <a:srgbClr val="000000"/>
                          </a:solidFill>
                          <a:effectLst/>
                          <a:latin typeface="Times New Roman" panose="02020603050405020304"/>
                          <a:ea typeface="宋体" panose="02010600030101010101" pitchFamily="2" charset="-122"/>
                          <a:cs typeface="Times New Roman" panose="02020603050405020304"/>
                        </a:rPr>
                        <a:t> </a:t>
                      </a:r>
                      <a:endParaRPr lang="zh-CN" sz="1050" kern="100">
                        <a:effectLst/>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50" kern="0">
                          <a:solidFill>
                            <a:srgbClr val="000000"/>
                          </a:solidFill>
                          <a:effectLst/>
                          <a:latin typeface="Times New Roman" panose="02020603050405020304"/>
                          <a:ea typeface="宋体" panose="02010600030101010101" pitchFamily="2" charset="-122"/>
                          <a:cs typeface="Times New Roman" panose="02020603050405020304"/>
                        </a:rPr>
                        <a:t> </a:t>
                      </a:r>
                      <a:endParaRPr lang="zh-CN" sz="1050" kern="100">
                        <a:effectLst/>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50" kern="0">
                          <a:solidFill>
                            <a:srgbClr val="000000"/>
                          </a:solidFill>
                          <a:effectLst/>
                          <a:latin typeface="Times New Roman" panose="02020603050405020304"/>
                          <a:ea typeface="宋体" panose="02010600030101010101" pitchFamily="2" charset="-122"/>
                          <a:cs typeface="Times New Roman" panose="02020603050405020304"/>
                        </a:rPr>
                        <a:t> </a:t>
                      </a:r>
                      <a:endParaRPr lang="zh-CN" sz="1050" kern="100">
                        <a:effectLst/>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50" kern="0">
                          <a:solidFill>
                            <a:srgbClr val="000000"/>
                          </a:solidFill>
                          <a:effectLst/>
                          <a:latin typeface="Times New Roman" panose="02020603050405020304"/>
                          <a:ea typeface="宋体" panose="02010600030101010101" pitchFamily="2" charset="-122"/>
                          <a:cs typeface="Times New Roman" panose="02020603050405020304"/>
                        </a:rPr>
                        <a:t>250.79</a:t>
                      </a:r>
                      <a:endParaRPr lang="zh-CN" sz="1050" kern="100">
                        <a:effectLst/>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50" kern="0">
                          <a:solidFill>
                            <a:srgbClr val="000000"/>
                          </a:solidFill>
                          <a:effectLst/>
                          <a:latin typeface="Times New Roman" panose="02020603050405020304"/>
                          <a:ea typeface="宋体" panose="02010600030101010101" pitchFamily="2" charset="-122"/>
                          <a:cs typeface="Times New Roman" panose="02020603050405020304"/>
                        </a:rPr>
                        <a:t>140.9</a:t>
                      </a:r>
                      <a:endParaRPr lang="zh-CN" sz="1050" kern="100">
                        <a:effectLst/>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50" kern="0">
                          <a:solidFill>
                            <a:srgbClr val="000000"/>
                          </a:solidFill>
                          <a:effectLst/>
                          <a:latin typeface="Times New Roman" panose="02020603050405020304"/>
                          <a:ea typeface="宋体" panose="02010600030101010101" pitchFamily="2" charset="-122"/>
                          <a:cs typeface="Times New Roman" panose="02020603050405020304"/>
                        </a:rPr>
                        <a:t>59.58</a:t>
                      </a:r>
                      <a:endParaRPr lang="zh-CN" sz="1050" kern="100">
                        <a:effectLst/>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50" kern="0">
                          <a:solidFill>
                            <a:srgbClr val="000000"/>
                          </a:solidFill>
                          <a:effectLst/>
                          <a:latin typeface="Times New Roman" panose="02020603050405020304"/>
                          <a:ea typeface="宋体" panose="02010600030101010101" pitchFamily="2" charset="-122"/>
                          <a:cs typeface="Times New Roman" panose="02020603050405020304"/>
                        </a:rPr>
                        <a:t>27.6</a:t>
                      </a:r>
                      <a:endParaRPr lang="zh-CN" sz="1050" kern="100">
                        <a:effectLst/>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50" kern="0">
                          <a:solidFill>
                            <a:srgbClr val="000000"/>
                          </a:solidFill>
                          <a:effectLst/>
                          <a:latin typeface="Times New Roman" panose="02020603050405020304"/>
                          <a:ea typeface="宋体" panose="02010600030101010101" pitchFamily="2" charset="-122"/>
                          <a:cs typeface="Times New Roman" panose="02020603050405020304"/>
                        </a:rPr>
                        <a:t> </a:t>
                      </a:r>
                      <a:endParaRPr lang="zh-CN" sz="1050" kern="100">
                        <a:effectLst/>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50" kern="0">
                          <a:solidFill>
                            <a:srgbClr val="000000"/>
                          </a:solidFill>
                          <a:effectLst/>
                          <a:latin typeface="Times New Roman" panose="02020603050405020304"/>
                          <a:ea typeface="宋体" panose="02010600030101010101" pitchFamily="2" charset="-122"/>
                          <a:cs typeface="Times New Roman" panose="02020603050405020304"/>
                        </a:rPr>
                        <a:t> </a:t>
                      </a:r>
                      <a:endParaRPr lang="zh-CN" sz="1050" kern="100">
                        <a:effectLst/>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5316">
                <a:tc>
                  <a:txBody>
                    <a:bodyPr/>
                    <a:lstStyle/>
                    <a:p>
                      <a:pPr algn="ctr">
                        <a:spcAft>
                          <a:spcPts val="0"/>
                        </a:spcAft>
                      </a:pPr>
                      <a:r>
                        <a:rPr lang="zh-CN" sz="1050" kern="0">
                          <a:solidFill>
                            <a:srgbClr val="000000"/>
                          </a:solidFill>
                          <a:effectLst/>
                          <a:latin typeface="Calibri" panose="020F0502020204030204"/>
                          <a:ea typeface="宋体" panose="02010600030101010101" pitchFamily="2" charset="-122"/>
                          <a:cs typeface="宋体" panose="02010600030101010101" pitchFamily="2" charset="-122"/>
                        </a:rPr>
                        <a:t>瓦斯发电</a:t>
                      </a:r>
                      <a:endParaRPr lang="zh-CN" sz="1050" kern="100">
                        <a:effectLst/>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50" kern="0">
                          <a:solidFill>
                            <a:srgbClr val="000000"/>
                          </a:solidFill>
                          <a:effectLst/>
                          <a:latin typeface="Times New Roman" panose="02020603050405020304"/>
                          <a:ea typeface="宋体" panose="02010600030101010101" pitchFamily="2" charset="-122"/>
                          <a:cs typeface="Times New Roman" panose="02020603050405020304"/>
                        </a:rPr>
                        <a:t> </a:t>
                      </a:r>
                      <a:endParaRPr lang="zh-CN" sz="1050" kern="100">
                        <a:effectLst/>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50" kern="0">
                          <a:solidFill>
                            <a:srgbClr val="000000"/>
                          </a:solidFill>
                          <a:effectLst/>
                          <a:latin typeface="Times New Roman" panose="02020603050405020304"/>
                          <a:ea typeface="宋体" panose="02010600030101010101" pitchFamily="2" charset="-122"/>
                          <a:cs typeface="Times New Roman" panose="02020603050405020304"/>
                        </a:rPr>
                        <a:t> </a:t>
                      </a:r>
                      <a:endParaRPr lang="zh-CN" sz="1050" kern="100">
                        <a:effectLst/>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50" kern="0">
                          <a:solidFill>
                            <a:srgbClr val="000000"/>
                          </a:solidFill>
                          <a:effectLst/>
                          <a:latin typeface="Times New Roman" panose="02020603050405020304"/>
                          <a:ea typeface="宋体" panose="02010600030101010101" pitchFamily="2" charset="-122"/>
                          <a:cs typeface="Times New Roman" panose="02020603050405020304"/>
                        </a:rPr>
                        <a:t> </a:t>
                      </a:r>
                      <a:endParaRPr lang="zh-CN" sz="1050" kern="100">
                        <a:effectLst/>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50" kern="0">
                          <a:solidFill>
                            <a:srgbClr val="000000"/>
                          </a:solidFill>
                          <a:effectLst/>
                          <a:latin typeface="Times New Roman" panose="02020603050405020304"/>
                          <a:ea typeface="宋体" panose="02010600030101010101" pitchFamily="2" charset="-122"/>
                          <a:cs typeface="Times New Roman" panose="02020603050405020304"/>
                        </a:rPr>
                        <a:t> </a:t>
                      </a:r>
                      <a:endParaRPr lang="zh-CN" sz="1050" kern="100">
                        <a:effectLst/>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50" kern="0">
                          <a:solidFill>
                            <a:srgbClr val="000000"/>
                          </a:solidFill>
                          <a:effectLst/>
                          <a:latin typeface="Times New Roman" panose="02020603050405020304"/>
                          <a:ea typeface="宋体" panose="02010600030101010101" pitchFamily="2" charset="-122"/>
                          <a:cs typeface="Times New Roman" panose="02020603050405020304"/>
                        </a:rPr>
                        <a:t> </a:t>
                      </a:r>
                      <a:endParaRPr lang="zh-CN" sz="1050" kern="100">
                        <a:effectLst/>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50" kern="0">
                          <a:solidFill>
                            <a:srgbClr val="000000"/>
                          </a:solidFill>
                          <a:effectLst/>
                          <a:latin typeface="Times New Roman" panose="02020603050405020304"/>
                          <a:ea typeface="宋体" panose="02010600030101010101" pitchFamily="2" charset="-122"/>
                          <a:cs typeface="Times New Roman" panose="02020603050405020304"/>
                        </a:rPr>
                        <a:t> </a:t>
                      </a:r>
                      <a:endParaRPr lang="zh-CN" sz="1050" kern="100">
                        <a:effectLst/>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50" kern="0">
                          <a:solidFill>
                            <a:srgbClr val="000000"/>
                          </a:solidFill>
                          <a:effectLst/>
                          <a:latin typeface="Times New Roman" panose="02020603050405020304"/>
                          <a:ea typeface="宋体" panose="02010600030101010101" pitchFamily="2" charset="-122"/>
                          <a:cs typeface="Times New Roman" panose="02020603050405020304"/>
                        </a:rPr>
                        <a:t> </a:t>
                      </a:r>
                      <a:endParaRPr lang="zh-CN" sz="1050" kern="100">
                        <a:effectLst/>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50" kern="0">
                          <a:solidFill>
                            <a:srgbClr val="000000"/>
                          </a:solidFill>
                          <a:effectLst/>
                          <a:latin typeface="Times New Roman" panose="02020603050405020304"/>
                          <a:ea typeface="宋体" panose="02010600030101010101" pitchFamily="2" charset="-122"/>
                          <a:cs typeface="Times New Roman" panose="02020603050405020304"/>
                        </a:rPr>
                        <a:t> </a:t>
                      </a:r>
                      <a:endParaRPr lang="zh-CN" sz="1050" kern="100">
                        <a:effectLst/>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50" kern="0">
                          <a:solidFill>
                            <a:srgbClr val="000000"/>
                          </a:solidFill>
                          <a:effectLst/>
                          <a:latin typeface="Times New Roman" panose="02020603050405020304"/>
                          <a:ea typeface="宋体" panose="02010600030101010101" pitchFamily="2" charset="-122"/>
                          <a:cs typeface="Times New Roman" panose="02020603050405020304"/>
                        </a:rPr>
                        <a:t>0.5</a:t>
                      </a:r>
                      <a:endParaRPr lang="zh-CN" sz="1050" kern="100">
                        <a:effectLst/>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50" kern="0">
                          <a:solidFill>
                            <a:srgbClr val="000000"/>
                          </a:solidFill>
                          <a:effectLst/>
                          <a:latin typeface="Times New Roman" panose="02020603050405020304"/>
                          <a:ea typeface="宋体" panose="02010600030101010101" pitchFamily="2" charset="-122"/>
                          <a:cs typeface="Times New Roman" panose="02020603050405020304"/>
                        </a:rPr>
                        <a:t>0.29</a:t>
                      </a:r>
                      <a:endParaRPr lang="zh-CN" sz="1050" kern="100">
                        <a:effectLst/>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2131">
                <a:tc>
                  <a:txBody>
                    <a:bodyPr/>
                    <a:lstStyle/>
                    <a:p>
                      <a:pPr algn="ctr">
                        <a:spcAft>
                          <a:spcPts val="0"/>
                        </a:spcAft>
                      </a:pPr>
                      <a:r>
                        <a:rPr lang="zh-CN" sz="1050" kern="0">
                          <a:solidFill>
                            <a:srgbClr val="000000"/>
                          </a:solidFill>
                          <a:effectLst/>
                          <a:latin typeface="Calibri" panose="020F0502020204030204"/>
                          <a:ea typeface="宋体" panose="02010600030101010101" pitchFamily="2" charset="-122"/>
                          <a:cs typeface="Times New Roman" panose="02020603050405020304"/>
                        </a:rPr>
                        <a:t>天然气分布式发电</a:t>
                      </a:r>
                      <a:endParaRPr lang="zh-CN" sz="1050" kern="100">
                        <a:effectLst/>
                        <a:latin typeface="Calibri" panose="020F0502020204030204"/>
                        <a:ea typeface="宋体" panose="02010600030101010101" pitchFamily="2" charset="-122"/>
                        <a:cs typeface="Times New Roman" panose="02020603050405020304"/>
                      </a:endParaRPr>
                    </a:p>
                    <a:p>
                      <a:pPr algn="ctr">
                        <a:spcAft>
                          <a:spcPts val="0"/>
                        </a:spcAft>
                      </a:pPr>
                      <a:r>
                        <a:rPr lang="zh-CN" sz="1050" kern="0">
                          <a:solidFill>
                            <a:srgbClr val="000000"/>
                          </a:solidFill>
                          <a:effectLst/>
                          <a:latin typeface="Calibri" panose="020F0502020204030204"/>
                          <a:ea typeface="宋体" panose="02010600030101010101" pitchFamily="2" charset="-122"/>
                          <a:cs typeface="Times New Roman" panose="02020603050405020304"/>
                        </a:rPr>
                        <a:t>或天然气发电</a:t>
                      </a:r>
                      <a:endParaRPr lang="zh-CN" sz="1050" kern="100">
                        <a:effectLst/>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50" kern="0">
                          <a:solidFill>
                            <a:srgbClr val="000000"/>
                          </a:solidFill>
                          <a:effectLst/>
                          <a:latin typeface="Times New Roman" panose="02020603050405020304"/>
                          <a:ea typeface="宋体" panose="02010600030101010101" pitchFamily="2" charset="-122"/>
                          <a:cs typeface="Times New Roman" panose="02020603050405020304"/>
                        </a:rPr>
                        <a:t> </a:t>
                      </a:r>
                      <a:endParaRPr lang="zh-CN" sz="1050" kern="100">
                        <a:effectLst/>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50" kern="0">
                          <a:solidFill>
                            <a:srgbClr val="000000"/>
                          </a:solidFill>
                          <a:effectLst/>
                          <a:latin typeface="Times New Roman" panose="02020603050405020304"/>
                          <a:ea typeface="宋体" panose="02010600030101010101" pitchFamily="2" charset="-122"/>
                          <a:cs typeface="Times New Roman" panose="02020603050405020304"/>
                        </a:rPr>
                        <a:t> </a:t>
                      </a:r>
                      <a:endParaRPr lang="zh-CN" sz="1050" kern="100">
                        <a:effectLst/>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50" kern="0">
                          <a:solidFill>
                            <a:srgbClr val="000000"/>
                          </a:solidFill>
                          <a:effectLst/>
                          <a:latin typeface="Times New Roman" panose="02020603050405020304"/>
                          <a:ea typeface="宋体" panose="02010600030101010101" pitchFamily="2" charset="-122"/>
                          <a:cs typeface="Times New Roman" panose="02020603050405020304"/>
                        </a:rPr>
                        <a:t> </a:t>
                      </a:r>
                      <a:endParaRPr lang="zh-CN" sz="1050" kern="100">
                        <a:effectLst/>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50" kern="0">
                          <a:solidFill>
                            <a:srgbClr val="000000"/>
                          </a:solidFill>
                          <a:effectLst/>
                          <a:latin typeface="Times New Roman" panose="02020603050405020304"/>
                          <a:ea typeface="宋体" panose="02010600030101010101" pitchFamily="2" charset="-122"/>
                          <a:cs typeface="Times New Roman" panose="02020603050405020304"/>
                        </a:rPr>
                        <a:t> </a:t>
                      </a:r>
                      <a:endParaRPr lang="zh-CN" sz="1050" kern="100">
                        <a:effectLst/>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50" kern="0" dirty="0">
                          <a:solidFill>
                            <a:srgbClr val="000000"/>
                          </a:solidFill>
                          <a:effectLst/>
                          <a:latin typeface="Times New Roman" panose="02020603050405020304"/>
                          <a:ea typeface="宋体" panose="02010600030101010101" pitchFamily="2" charset="-122"/>
                          <a:cs typeface="Times New Roman" panose="02020603050405020304"/>
                        </a:rPr>
                        <a:t>52.14</a:t>
                      </a:r>
                      <a:endParaRPr lang="zh-CN" sz="1050" kern="100" dirty="0">
                        <a:effectLst/>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50" kern="0">
                          <a:solidFill>
                            <a:srgbClr val="000000"/>
                          </a:solidFill>
                          <a:effectLst/>
                          <a:latin typeface="Times New Roman" panose="02020603050405020304"/>
                          <a:ea typeface="宋体" panose="02010600030101010101" pitchFamily="2" charset="-122"/>
                          <a:cs typeface="Times New Roman" panose="02020603050405020304"/>
                        </a:rPr>
                        <a:t>21.06</a:t>
                      </a:r>
                      <a:endParaRPr lang="zh-CN" sz="1050" kern="100">
                        <a:effectLst/>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50" kern="0">
                          <a:solidFill>
                            <a:srgbClr val="000000"/>
                          </a:solidFill>
                          <a:effectLst/>
                          <a:latin typeface="Times New Roman" panose="02020603050405020304"/>
                          <a:ea typeface="宋体" panose="02010600030101010101" pitchFamily="2" charset="-122"/>
                          <a:cs typeface="Times New Roman" panose="02020603050405020304"/>
                        </a:rPr>
                        <a:t>130</a:t>
                      </a:r>
                      <a:endParaRPr lang="zh-CN" sz="1050" kern="100">
                        <a:effectLst/>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50" kern="0">
                          <a:solidFill>
                            <a:srgbClr val="000000"/>
                          </a:solidFill>
                          <a:effectLst/>
                          <a:latin typeface="Times New Roman" panose="02020603050405020304"/>
                          <a:ea typeface="宋体" panose="02010600030101010101" pitchFamily="2" charset="-122"/>
                          <a:cs typeface="Times New Roman" panose="02020603050405020304"/>
                        </a:rPr>
                        <a:t>47.8</a:t>
                      </a:r>
                      <a:endParaRPr lang="zh-CN" sz="1050" kern="100">
                        <a:effectLst/>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50" kern="0" dirty="0">
                          <a:solidFill>
                            <a:srgbClr val="000000"/>
                          </a:solidFill>
                          <a:effectLst/>
                          <a:latin typeface="Times New Roman" panose="02020603050405020304"/>
                          <a:ea typeface="宋体" panose="02010600030101010101" pitchFamily="2" charset="-122"/>
                          <a:cs typeface="Times New Roman" panose="02020603050405020304"/>
                        </a:rPr>
                        <a:t> </a:t>
                      </a:r>
                      <a:endParaRPr lang="zh-CN" sz="1050" kern="100" dirty="0">
                        <a:effectLst/>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50" kern="0">
                          <a:solidFill>
                            <a:srgbClr val="000000"/>
                          </a:solidFill>
                          <a:effectLst/>
                          <a:latin typeface="Times New Roman" panose="02020603050405020304"/>
                          <a:ea typeface="宋体" panose="02010600030101010101" pitchFamily="2" charset="-122"/>
                          <a:cs typeface="Times New Roman" panose="02020603050405020304"/>
                        </a:rPr>
                        <a:t> </a:t>
                      </a:r>
                      <a:endParaRPr lang="zh-CN" sz="1050" kern="100">
                        <a:effectLst/>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5316">
                <a:tc>
                  <a:txBody>
                    <a:bodyPr/>
                    <a:lstStyle/>
                    <a:p>
                      <a:pPr algn="ctr">
                        <a:spcAft>
                          <a:spcPts val="0"/>
                        </a:spcAft>
                      </a:pPr>
                      <a:r>
                        <a:rPr lang="zh-CN" sz="1050" kern="0">
                          <a:solidFill>
                            <a:srgbClr val="000000"/>
                          </a:solidFill>
                          <a:effectLst/>
                          <a:latin typeface="Calibri" panose="020F0502020204030204"/>
                          <a:ea typeface="宋体" panose="02010600030101010101" pitchFamily="2" charset="-122"/>
                          <a:cs typeface="Times New Roman" panose="02020603050405020304"/>
                        </a:rPr>
                        <a:t>总计</a:t>
                      </a:r>
                      <a:endParaRPr lang="zh-CN" sz="1050" kern="100">
                        <a:effectLst/>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50" kern="0">
                          <a:solidFill>
                            <a:srgbClr val="000000"/>
                          </a:solidFill>
                          <a:effectLst/>
                          <a:latin typeface="Times New Roman" panose="02020603050405020304"/>
                          <a:ea typeface="宋体" panose="02010600030101010101" pitchFamily="2" charset="-122"/>
                          <a:cs typeface="Times New Roman" panose="02020603050405020304"/>
                        </a:rPr>
                        <a:t>1949.4</a:t>
                      </a:r>
                      <a:endParaRPr lang="zh-CN" sz="1050" kern="100">
                        <a:effectLst/>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50" kern="0">
                          <a:solidFill>
                            <a:srgbClr val="000000"/>
                          </a:solidFill>
                          <a:effectLst/>
                          <a:latin typeface="Times New Roman" panose="02020603050405020304"/>
                          <a:ea typeface="宋体" panose="02010600030101010101" pitchFamily="2" charset="-122"/>
                          <a:cs typeface="Times New Roman" panose="02020603050405020304"/>
                        </a:rPr>
                        <a:t>405.74</a:t>
                      </a:r>
                      <a:endParaRPr lang="zh-CN" sz="1050" kern="100">
                        <a:effectLst/>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50" kern="0">
                          <a:solidFill>
                            <a:srgbClr val="000000"/>
                          </a:solidFill>
                          <a:effectLst/>
                          <a:latin typeface="Times New Roman" panose="02020603050405020304"/>
                          <a:ea typeface="宋体" panose="02010600030101010101" pitchFamily="2" charset="-122"/>
                          <a:cs typeface="Times New Roman" panose="02020603050405020304"/>
                        </a:rPr>
                        <a:t>1108.74</a:t>
                      </a:r>
                      <a:endParaRPr lang="zh-CN" sz="1050" kern="100">
                        <a:effectLst/>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50" kern="0">
                          <a:solidFill>
                            <a:srgbClr val="000000"/>
                          </a:solidFill>
                          <a:effectLst/>
                          <a:latin typeface="Times New Roman" panose="02020603050405020304"/>
                          <a:ea typeface="宋体" panose="02010600030101010101" pitchFamily="2" charset="-122"/>
                          <a:cs typeface="Times New Roman" panose="02020603050405020304"/>
                        </a:rPr>
                        <a:t>194.35</a:t>
                      </a:r>
                      <a:endParaRPr lang="zh-CN" sz="1050" kern="100">
                        <a:effectLst/>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50" kern="0">
                          <a:solidFill>
                            <a:srgbClr val="000000"/>
                          </a:solidFill>
                          <a:effectLst/>
                          <a:latin typeface="Times New Roman" panose="02020603050405020304"/>
                          <a:ea typeface="宋体" panose="02010600030101010101" pitchFamily="2" charset="-122"/>
                          <a:cs typeface="Times New Roman" panose="02020603050405020304"/>
                        </a:rPr>
                        <a:t>1540.9</a:t>
                      </a:r>
                      <a:endParaRPr lang="zh-CN" sz="1050" kern="100">
                        <a:effectLst/>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50" kern="0">
                          <a:solidFill>
                            <a:srgbClr val="000000"/>
                          </a:solidFill>
                          <a:effectLst/>
                          <a:latin typeface="Times New Roman" panose="02020603050405020304"/>
                          <a:ea typeface="宋体" panose="02010600030101010101" pitchFamily="2" charset="-122"/>
                          <a:cs typeface="Times New Roman" panose="02020603050405020304"/>
                        </a:rPr>
                        <a:t>412.97</a:t>
                      </a:r>
                      <a:endParaRPr lang="zh-CN" sz="1050" kern="100">
                        <a:effectLst/>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50" kern="0">
                          <a:solidFill>
                            <a:srgbClr val="000000"/>
                          </a:solidFill>
                          <a:effectLst/>
                          <a:latin typeface="Times New Roman" panose="02020603050405020304"/>
                          <a:ea typeface="宋体" panose="02010600030101010101" pitchFamily="2" charset="-122"/>
                          <a:cs typeface="Times New Roman" panose="02020603050405020304"/>
                        </a:rPr>
                        <a:t>373.27</a:t>
                      </a:r>
                      <a:endParaRPr lang="zh-CN" sz="1050" kern="100">
                        <a:effectLst/>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50" kern="0" dirty="0">
                          <a:solidFill>
                            <a:srgbClr val="000000"/>
                          </a:solidFill>
                          <a:effectLst/>
                          <a:latin typeface="Times New Roman" panose="02020603050405020304"/>
                          <a:ea typeface="宋体" panose="02010600030101010101" pitchFamily="2" charset="-122"/>
                          <a:cs typeface="Times New Roman" panose="02020603050405020304"/>
                        </a:rPr>
                        <a:t>101.64</a:t>
                      </a:r>
                      <a:endParaRPr lang="zh-CN" sz="1050" kern="100" dirty="0">
                        <a:effectLst/>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50" kern="0">
                          <a:solidFill>
                            <a:srgbClr val="000000"/>
                          </a:solidFill>
                          <a:effectLst/>
                          <a:latin typeface="Times New Roman" panose="02020603050405020304"/>
                          <a:ea typeface="宋体" panose="02010600030101010101" pitchFamily="2" charset="-122"/>
                          <a:cs typeface="Times New Roman" panose="02020603050405020304"/>
                        </a:rPr>
                        <a:t>849.79</a:t>
                      </a:r>
                      <a:endParaRPr lang="zh-CN" sz="1050" kern="100">
                        <a:effectLst/>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50" kern="0" dirty="0">
                          <a:solidFill>
                            <a:srgbClr val="000000"/>
                          </a:solidFill>
                          <a:effectLst/>
                          <a:latin typeface="Times New Roman" panose="02020603050405020304"/>
                          <a:ea typeface="宋体" panose="02010600030101010101" pitchFamily="2" charset="-122"/>
                          <a:cs typeface="Times New Roman" panose="02020603050405020304"/>
                        </a:rPr>
                        <a:t>122.97</a:t>
                      </a:r>
                      <a:endParaRPr lang="zh-CN" sz="1050" kern="100" dirty="0">
                        <a:effectLst/>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8" name="矩形 7"/>
          <p:cNvSpPr/>
          <p:nvPr/>
        </p:nvSpPr>
        <p:spPr>
          <a:xfrm>
            <a:off x="-3175" y="0"/>
            <a:ext cx="12185650" cy="1028700"/>
          </a:xfrm>
          <a:prstGeom prst="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fontAlgn="auto"/>
            <a:r>
              <a:rPr lang="ja-JP" altLang="zh-CN" sz="3600" strike="noStrike" noProof="1">
                <a:solidFill>
                  <a:srgbClr val="C00000"/>
                </a:solidFill>
                <a:latin typeface="黑体" panose="02010609060101010101" charset="-122"/>
                <a:ea typeface="黑体" panose="02010609060101010101" charset="-122"/>
              </a:rPr>
              <a:t>■</a:t>
            </a:r>
            <a:r>
              <a:rPr lang="zh-CN" altLang="ja-JP" sz="3600" strike="noStrike" noProof="1">
                <a:solidFill>
                  <a:srgbClr val="C00000"/>
                </a:solidFill>
                <a:latin typeface="黑体" panose="02010609060101010101" charset="-122"/>
                <a:ea typeface="黑体" panose="02010609060101010101" charset="-122"/>
              </a:rPr>
              <a:t>专题：五大集团新能源上市公司简析</a:t>
            </a:r>
            <a:endParaRPr lang="zh-CN" altLang="ja-JP" sz="3600" strike="noStrike" noProof="1">
              <a:solidFill>
                <a:srgbClr val="C00000"/>
              </a:solidFill>
              <a:latin typeface="黑体" panose="02010609060101010101" charset="-122"/>
              <a:ea typeface="黑体" panose="02010609060101010101" charset="-122"/>
            </a:endParaRPr>
          </a:p>
        </p:txBody>
      </p:sp>
      <p:cxnSp>
        <p:nvCxnSpPr>
          <p:cNvPr id="9" name="直接连接符 8"/>
          <p:cNvCxnSpPr/>
          <p:nvPr/>
        </p:nvCxnSpPr>
        <p:spPr>
          <a:xfrm>
            <a:off x="20638" y="925513"/>
            <a:ext cx="12172950" cy="0"/>
          </a:xfrm>
          <a:prstGeom prst="line">
            <a:avLst/>
          </a:prstGeom>
          <a:ln w="38100">
            <a:solidFill>
              <a:srgbClr val="C00000"/>
            </a:solidFill>
          </a:ln>
        </p:spPr>
        <p:style>
          <a:lnRef idx="3">
            <a:schemeClr val="accent5"/>
          </a:lnRef>
          <a:fillRef idx="0">
            <a:schemeClr val="accent5"/>
          </a:fillRef>
          <a:effectRef idx="2">
            <a:schemeClr val="accent5"/>
          </a:effectRef>
          <a:fontRef idx="minor">
            <a:schemeClr val="tx1"/>
          </a:fontRef>
        </p:style>
      </p:cxnSp>
      <p:pic>
        <p:nvPicPr>
          <p:cNvPr id="11" name="Picture 5" descr="china5e_logo"/>
          <p:cNvPicPr>
            <a:picLocks noChangeAspect="1" noChangeArrowheads="1"/>
          </p:cNvPicPr>
          <p:nvPr/>
        </p:nvPicPr>
        <p:blipFill>
          <a:blip r:embed="rId1"/>
          <a:srcRect/>
          <a:stretch>
            <a:fillRect/>
          </a:stretch>
        </p:blipFill>
        <p:spPr bwMode="auto">
          <a:xfrm>
            <a:off x="9866313" y="223838"/>
            <a:ext cx="1935163" cy="536575"/>
          </a:xfrm>
          <a:prstGeom prst="rect">
            <a:avLst/>
          </a:prstGeom>
        </p:spPr>
        <p:style>
          <a:lnRef idx="2">
            <a:schemeClr val="accent2"/>
          </a:lnRef>
          <a:fillRef idx="1">
            <a:schemeClr val="lt1"/>
          </a:fillRef>
          <a:effectRef idx="0">
            <a:schemeClr val="accent2"/>
          </a:effectRef>
          <a:fontRef idx="minor">
            <a:schemeClr val="dk1"/>
          </a:fontRef>
        </p:style>
      </p:pic>
      <p:graphicFrame>
        <p:nvGraphicFramePr>
          <p:cNvPr id="7" name="表格 6"/>
          <p:cNvGraphicFramePr/>
          <p:nvPr/>
        </p:nvGraphicFramePr>
        <p:xfrm>
          <a:off x="280035" y="4813300"/>
          <a:ext cx="8975090" cy="1835150"/>
        </p:xfrm>
        <a:graphic>
          <a:graphicData uri="http://schemas.openxmlformats.org/drawingml/2006/table">
            <a:tbl>
              <a:tblPr firstRow="1" bandRow="1">
                <a:tableStyleId>{5940675A-B579-460E-94D1-54222C63F5DA}</a:tableStyleId>
              </a:tblPr>
              <a:tblGrid>
                <a:gridCol w="870585"/>
                <a:gridCol w="751205"/>
                <a:gridCol w="870585"/>
                <a:gridCol w="750570"/>
                <a:gridCol w="870585"/>
                <a:gridCol w="748030"/>
                <a:gridCol w="873760"/>
                <a:gridCol w="749300"/>
                <a:gridCol w="871855"/>
                <a:gridCol w="748030"/>
                <a:gridCol w="870585"/>
              </a:tblGrid>
              <a:tr h="316230">
                <a:tc>
                  <a:txBody>
                    <a:bodyPr/>
                    <a:lstStyle/>
                    <a:p>
                      <a:pPr marL="0" indent="0" algn="ctr">
                        <a:buNone/>
                      </a:pPr>
                      <a:endParaRPr lang="zh-CN" altLang="en-US" sz="1200" b="0" u="none" dirty="0">
                        <a:solidFill>
                          <a:srgbClr val="000000"/>
                        </a:solidFill>
                        <a:latin typeface="Times New Roman" panose="02020603050405020304" charset="0"/>
                        <a:ea typeface="Times New Roman" panose="02020603050405020304" charset="0"/>
                        <a:cs typeface="Times New Roman" panose="02020603050405020304" charset="0"/>
                      </a:endParaRPr>
                    </a:p>
                  </a:txBody>
                  <a:tcPr marL="0" marR="0" marT="0" marB="1"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2">
                  <a:txBody>
                    <a:bodyPr/>
                    <a:lstStyle/>
                    <a:p>
                      <a:pPr marL="0" indent="0" algn="ctr">
                        <a:buNone/>
                      </a:pPr>
                      <a:r>
                        <a:rPr lang="zh-CN" altLang="en-US" sz="1200" b="0" u="none">
                          <a:solidFill>
                            <a:srgbClr val="000000"/>
                          </a:solidFill>
                          <a:latin typeface="宋体" panose="02010600030101010101" pitchFamily="2" charset="-122"/>
                          <a:ea typeface="宋体" panose="02010600030101010101" pitchFamily="2" charset="-122"/>
                          <a:cs typeface="宋体" panose="02010600030101010101" pitchFamily="2" charset="-122"/>
                        </a:rPr>
                        <a:t>龙源电力</a:t>
                      </a:r>
                      <a:endParaRPr lang="zh-CN" altLang="en-US" sz="1200" b="0" u="none">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gridSpan="2">
                  <a:txBody>
                    <a:bodyPr/>
                    <a:lstStyle/>
                    <a:p>
                      <a:pPr marL="0" indent="0" algn="ctr">
                        <a:buNone/>
                      </a:pPr>
                      <a:r>
                        <a:rPr lang="zh-CN" altLang="en-US" sz="1200" b="0" u="none">
                          <a:solidFill>
                            <a:srgbClr val="000000"/>
                          </a:solidFill>
                          <a:latin typeface="宋体" panose="02010600030101010101" pitchFamily="2" charset="-122"/>
                          <a:ea typeface="宋体" panose="02010600030101010101" pitchFamily="2" charset="-122"/>
                          <a:cs typeface="宋体" panose="02010600030101010101" pitchFamily="2" charset="-122"/>
                        </a:rPr>
                        <a:t>华能新能源</a:t>
                      </a:r>
                      <a:endParaRPr lang="zh-CN" altLang="en-US" sz="1200" b="0" u="none">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gridSpan="2">
                  <a:txBody>
                    <a:bodyPr/>
                    <a:lstStyle/>
                    <a:p>
                      <a:pPr marL="0" indent="0" algn="ctr">
                        <a:buNone/>
                      </a:pPr>
                      <a:r>
                        <a:rPr lang="zh-CN" altLang="en-US" sz="1200" b="0" u="none">
                          <a:solidFill>
                            <a:srgbClr val="000000"/>
                          </a:solidFill>
                          <a:latin typeface="宋体" panose="02010600030101010101" pitchFamily="2" charset="-122"/>
                          <a:ea typeface="宋体" panose="02010600030101010101" pitchFamily="2" charset="-122"/>
                          <a:cs typeface="宋体" panose="02010600030101010101" pitchFamily="2" charset="-122"/>
                        </a:rPr>
                        <a:t>华电福新</a:t>
                      </a:r>
                      <a:endParaRPr lang="zh-CN" altLang="en-US" sz="1200" b="0" u="none">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gridSpan="2">
                  <a:txBody>
                    <a:bodyPr/>
                    <a:lstStyle/>
                    <a:p>
                      <a:pPr marL="0" indent="0" algn="ctr">
                        <a:buNone/>
                      </a:pPr>
                      <a:r>
                        <a:rPr lang="zh-CN" altLang="en-US" sz="1200" b="0" u="none">
                          <a:solidFill>
                            <a:srgbClr val="000000"/>
                          </a:solidFill>
                          <a:latin typeface="宋体" panose="02010600030101010101" pitchFamily="2" charset="-122"/>
                          <a:ea typeface="宋体" panose="02010600030101010101" pitchFamily="2" charset="-122"/>
                          <a:cs typeface="宋体" panose="02010600030101010101" pitchFamily="2" charset="-122"/>
                        </a:rPr>
                        <a:t>中电新能源</a:t>
                      </a:r>
                      <a:endParaRPr lang="zh-CN" altLang="en-US" sz="1200" b="0" u="none">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gridSpan="2">
                  <a:txBody>
                    <a:bodyPr/>
                    <a:lstStyle/>
                    <a:p>
                      <a:pPr marL="0" indent="0" algn="ctr">
                        <a:buNone/>
                      </a:pPr>
                      <a:r>
                        <a:rPr lang="zh-CN" altLang="en-US" sz="1200" b="0" u="none">
                          <a:solidFill>
                            <a:srgbClr val="000000"/>
                          </a:solidFill>
                          <a:latin typeface="宋体" panose="02010600030101010101" pitchFamily="2" charset="-122"/>
                          <a:ea typeface="宋体" panose="02010600030101010101" pitchFamily="2" charset="-122"/>
                          <a:cs typeface="宋体" panose="02010600030101010101" pitchFamily="2" charset="-122"/>
                        </a:rPr>
                        <a:t>大唐新能源</a:t>
                      </a:r>
                      <a:endParaRPr lang="zh-CN" altLang="en-US" sz="1200" b="0" u="none">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506730">
                <a:tc>
                  <a:txBody>
                    <a:bodyPr/>
                    <a:lstStyle/>
                    <a:p>
                      <a:pPr marL="0" indent="0" algn="ctr">
                        <a:buNone/>
                      </a:pPr>
                      <a:r>
                        <a:rPr lang="en-US" altLang="zh-CN" sz="1200" b="0" u="none">
                          <a:solidFill>
                            <a:srgbClr val="000000"/>
                          </a:solidFill>
                          <a:latin typeface="Times New Roman" panose="02020603050405020304" charset="0"/>
                          <a:ea typeface="Times New Roman" panose="02020603050405020304" charset="0"/>
                          <a:cs typeface="Times New Roman" panose="02020603050405020304" charset="0"/>
                        </a:rPr>
                        <a:t> </a:t>
                      </a:r>
                      <a:endParaRPr lang="en-US" altLang="zh-CN" sz="1200" b="0" u="none">
                        <a:solidFill>
                          <a:srgbClr val="000000"/>
                        </a:solidFill>
                        <a:latin typeface="Times New Roman" panose="02020603050405020304" charset="0"/>
                        <a:ea typeface="Times New Roman" panose="02020603050405020304" charset="0"/>
                        <a:cs typeface="Times New Roman" panose="02020603050405020304" charset="0"/>
                      </a:endParaRPr>
                    </a:p>
                  </a:txBody>
                  <a:tcPr marL="0" marR="0" marT="0" marB="1"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altLang="zh-CN" sz="1200" b="0" u="none">
                          <a:solidFill>
                            <a:srgbClr val="000000"/>
                          </a:solidFill>
                          <a:latin typeface="Times New Roman" panose="02020603050405020304" charset="0"/>
                          <a:ea typeface="Times New Roman" panose="02020603050405020304" charset="0"/>
                          <a:cs typeface="Times New Roman" panose="02020603050405020304" charset="0"/>
                        </a:rPr>
                        <a:t>2016</a:t>
                      </a:r>
                      <a:r>
                        <a:rPr lang="zh-CN" altLang="en-US" sz="1200" b="0" u="none">
                          <a:solidFill>
                            <a:srgbClr val="000000"/>
                          </a:solidFill>
                          <a:latin typeface="宋体" panose="02010600030101010101" pitchFamily="2" charset="-122"/>
                          <a:ea typeface="宋体" panose="02010600030101010101" pitchFamily="2" charset="-122"/>
                          <a:cs typeface="宋体" panose="02010600030101010101" pitchFamily="2" charset="-122"/>
                        </a:rPr>
                        <a:t>年</a:t>
                      </a:r>
                      <a:endParaRPr lang="zh-CN" altLang="en-US" sz="1200" b="0" u="none">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zh-CN" altLang="en-US" sz="1200" b="0" u="none">
                          <a:solidFill>
                            <a:srgbClr val="000000"/>
                          </a:solidFill>
                          <a:latin typeface="宋体" panose="02010600030101010101" pitchFamily="2" charset="-122"/>
                          <a:ea typeface="宋体" panose="02010600030101010101" pitchFamily="2" charset="-122"/>
                          <a:cs typeface="宋体" panose="02010600030101010101" pitchFamily="2" charset="-122"/>
                        </a:rPr>
                        <a:t>同比增长（</a:t>
                      </a:r>
                      <a:r>
                        <a:rPr lang="en-US" altLang="zh-CN" sz="1200" b="0" u="none">
                          <a:solidFill>
                            <a:srgbClr val="000000"/>
                          </a:solidFill>
                          <a:latin typeface="Times New Roman" panose="02020603050405020304" charset="0"/>
                          <a:ea typeface="Times New Roman" panose="02020603050405020304" charset="0"/>
                          <a:cs typeface="Times New Roman" panose="02020603050405020304" charset="0"/>
                        </a:rPr>
                        <a:t>%</a:t>
                      </a:r>
                      <a:r>
                        <a:rPr lang="zh-CN" altLang="en-US" sz="1200" b="0" u="none">
                          <a:solidFill>
                            <a:srgbClr val="000000"/>
                          </a:solidFill>
                          <a:latin typeface="宋体" panose="02010600030101010101" pitchFamily="2" charset="-122"/>
                          <a:ea typeface="宋体" panose="02010600030101010101" pitchFamily="2" charset="-122"/>
                          <a:cs typeface="宋体" panose="02010600030101010101" pitchFamily="2" charset="-122"/>
                        </a:rPr>
                        <a:t>）</a:t>
                      </a:r>
                      <a:endParaRPr lang="zh-CN" altLang="en-US" sz="1200" b="0" u="none">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altLang="zh-CN" sz="1200" b="0" u="none">
                          <a:solidFill>
                            <a:srgbClr val="000000"/>
                          </a:solidFill>
                          <a:latin typeface="Times New Roman" panose="02020603050405020304" charset="0"/>
                          <a:ea typeface="Times New Roman" panose="02020603050405020304" charset="0"/>
                          <a:cs typeface="Times New Roman" panose="02020603050405020304" charset="0"/>
                        </a:rPr>
                        <a:t>2016</a:t>
                      </a:r>
                      <a:r>
                        <a:rPr lang="zh-CN" altLang="en-US" sz="1200" b="0" u="none">
                          <a:solidFill>
                            <a:srgbClr val="000000"/>
                          </a:solidFill>
                          <a:latin typeface="宋体" panose="02010600030101010101" pitchFamily="2" charset="-122"/>
                          <a:ea typeface="宋体" panose="02010600030101010101" pitchFamily="2" charset="-122"/>
                          <a:cs typeface="宋体" panose="02010600030101010101" pitchFamily="2" charset="-122"/>
                        </a:rPr>
                        <a:t>年</a:t>
                      </a:r>
                      <a:endParaRPr lang="zh-CN" altLang="en-US" sz="1200" b="0" u="none">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zh-CN" altLang="en-US" sz="1200" b="0" u="none">
                          <a:solidFill>
                            <a:srgbClr val="000000"/>
                          </a:solidFill>
                          <a:latin typeface="宋体" panose="02010600030101010101" pitchFamily="2" charset="-122"/>
                          <a:ea typeface="宋体" panose="02010600030101010101" pitchFamily="2" charset="-122"/>
                          <a:cs typeface="宋体" panose="02010600030101010101" pitchFamily="2" charset="-122"/>
                        </a:rPr>
                        <a:t>同比增长</a:t>
                      </a:r>
                      <a:r>
                        <a:rPr lang="en-US" altLang="zh-CN" sz="1200" b="0" u="none">
                          <a:solidFill>
                            <a:srgbClr val="000000"/>
                          </a:solidFill>
                          <a:latin typeface="宋体" panose="02010600030101010101" pitchFamily="2" charset="-122"/>
                          <a:ea typeface="宋体" panose="02010600030101010101" pitchFamily="2" charset="-122"/>
                          <a:cs typeface="宋体" panose="02010600030101010101" pitchFamily="2" charset="-122"/>
                        </a:rPr>
                        <a:t>(%)</a:t>
                      </a:r>
                      <a:endParaRPr lang="en-US" altLang="zh-CN" sz="1200" b="0" u="none">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altLang="zh-CN" sz="1200" b="0" u="none">
                          <a:solidFill>
                            <a:srgbClr val="000000"/>
                          </a:solidFill>
                          <a:latin typeface="Times New Roman" panose="02020603050405020304" charset="0"/>
                          <a:ea typeface="Times New Roman" panose="02020603050405020304" charset="0"/>
                          <a:cs typeface="Times New Roman" panose="02020603050405020304" charset="0"/>
                        </a:rPr>
                        <a:t>2016</a:t>
                      </a:r>
                      <a:r>
                        <a:rPr lang="zh-CN" altLang="en-US" sz="1200" b="0" u="none">
                          <a:solidFill>
                            <a:srgbClr val="000000"/>
                          </a:solidFill>
                          <a:latin typeface="宋体" panose="02010600030101010101" pitchFamily="2" charset="-122"/>
                          <a:ea typeface="宋体" panose="02010600030101010101" pitchFamily="2" charset="-122"/>
                          <a:cs typeface="宋体" panose="02010600030101010101" pitchFamily="2" charset="-122"/>
                        </a:rPr>
                        <a:t>年</a:t>
                      </a:r>
                      <a:endParaRPr lang="zh-CN" altLang="en-US" sz="1200" b="0" u="none">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zh-CN" altLang="en-US" sz="1200" b="0" u="none">
                          <a:solidFill>
                            <a:srgbClr val="000000"/>
                          </a:solidFill>
                          <a:latin typeface="宋体" panose="02010600030101010101" pitchFamily="2" charset="-122"/>
                          <a:ea typeface="宋体" panose="02010600030101010101" pitchFamily="2" charset="-122"/>
                          <a:cs typeface="宋体" panose="02010600030101010101" pitchFamily="2" charset="-122"/>
                        </a:rPr>
                        <a:t>同比增长</a:t>
                      </a:r>
                      <a:r>
                        <a:rPr lang="en-US" altLang="zh-CN" sz="1200" b="0" u="none">
                          <a:solidFill>
                            <a:srgbClr val="000000"/>
                          </a:solidFill>
                          <a:latin typeface="宋体" panose="02010600030101010101" pitchFamily="2" charset="-122"/>
                          <a:ea typeface="宋体" panose="02010600030101010101" pitchFamily="2" charset="-122"/>
                          <a:cs typeface="宋体" panose="02010600030101010101" pitchFamily="2" charset="-122"/>
                        </a:rPr>
                        <a:t>(%)</a:t>
                      </a:r>
                      <a:endParaRPr lang="en-US" altLang="zh-CN" sz="1200" b="0" u="none">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altLang="zh-CN" sz="1200" b="0" u="none">
                          <a:solidFill>
                            <a:srgbClr val="000000"/>
                          </a:solidFill>
                          <a:latin typeface="Times New Roman" panose="02020603050405020304" charset="0"/>
                          <a:ea typeface="Times New Roman" panose="02020603050405020304" charset="0"/>
                          <a:cs typeface="Times New Roman" panose="02020603050405020304" charset="0"/>
                        </a:rPr>
                        <a:t>2016</a:t>
                      </a:r>
                      <a:r>
                        <a:rPr lang="zh-CN" altLang="en-US" sz="1200" b="0" u="none">
                          <a:solidFill>
                            <a:srgbClr val="000000"/>
                          </a:solidFill>
                          <a:latin typeface="宋体" panose="02010600030101010101" pitchFamily="2" charset="-122"/>
                          <a:ea typeface="宋体" panose="02010600030101010101" pitchFamily="2" charset="-122"/>
                          <a:cs typeface="宋体" panose="02010600030101010101" pitchFamily="2" charset="-122"/>
                        </a:rPr>
                        <a:t>年</a:t>
                      </a:r>
                      <a:endParaRPr lang="zh-CN" altLang="en-US" sz="1200" b="0" u="none">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zh-CN" altLang="en-US" sz="1200" b="0" u="none">
                          <a:solidFill>
                            <a:srgbClr val="000000"/>
                          </a:solidFill>
                          <a:latin typeface="宋体" panose="02010600030101010101" pitchFamily="2" charset="-122"/>
                          <a:ea typeface="宋体" panose="02010600030101010101" pitchFamily="2" charset="-122"/>
                          <a:cs typeface="宋体" panose="02010600030101010101" pitchFamily="2" charset="-122"/>
                        </a:rPr>
                        <a:t>同比增长</a:t>
                      </a:r>
                      <a:r>
                        <a:rPr lang="en-US" altLang="zh-CN" sz="1200" b="0" u="none">
                          <a:solidFill>
                            <a:srgbClr val="000000"/>
                          </a:solidFill>
                          <a:latin typeface="宋体" panose="02010600030101010101" pitchFamily="2" charset="-122"/>
                          <a:ea typeface="宋体" panose="02010600030101010101" pitchFamily="2" charset="-122"/>
                          <a:cs typeface="宋体" panose="02010600030101010101" pitchFamily="2" charset="-122"/>
                        </a:rPr>
                        <a:t>(%)</a:t>
                      </a:r>
                      <a:endParaRPr lang="en-US" altLang="zh-CN" sz="1200" b="0" u="none">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altLang="zh-CN" sz="1200" b="0" u="none">
                          <a:solidFill>
                            <a:srgbClr val="000000"/>
                          </a:solidFill>
                          <a:latin typeface="Times New Roman" panose="02020603050405020304" charset="0"/>
                          <a:ea typeface="Times New Roman" panose="02020603050405020304" charset="0"/>
                          <a:cs typeface="Times New Roman" panose="02020603050405020304" charset="0"/>
                        </a:rPr>
                        <a:t>2016</a:t>
                      </a:r>
                      <a:r>
                        <a:rPr lang="zh-CN" altLang="en-US" sz="1200" b="0" u="none">
                          <a:solidFill>
                            <a:srgbClr val="000000"/>
                          </a:solidFill>
                          <a:latin typeface="宋体" panose="02010600030101010101" pitchFamily="2" charset="-122"/>
                          <a:ea typeface="宋体" panose="02010600030101010101" pitchFamily="2" charset="-122"/>
                          <a:cs typeface="宋体" panose="02010600030101010101" pitchFamily="2" charset="-122"/>
                        </a:rPr>
                        <a:t>年</a:t>
                      </a:r>
                      <a:endParaRPr lang="zh-CN" altLang="en-US" sz="1200" b="0" u="none">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zh-CN" altLang="en-US" sz="1200" b="0" u="none">
                          <a:solidFill>
                            <a:srgbClr val="000000"/>
                          </a:solidFill>
                          <a:latin typeface="宋体" panose="02010600030101010101" pitchFamily="2" charset="-122"/>
                          <a:ea typeface="宋体" panose="02010600030101010101" pitchFamily="2" charset="-122"/>
                          <a:cs typeface="宋体" panose="02010600030101010101" pitchFamily="2" charset="-122"/>
                        </a:rPr>
                        <a:t>同比增长</a:t>
                      </a:r>
                      <a:r>
                        <a:rPr lang="en-US" altLang="zh-CN" sz="1200" b="0" u="none">
                          <a:solidFill>
                            <a:srgbClr val="000000"/>
                          </a:solidFill>
                          <a:latin typeface="宋体" panose="02010600030101010101" pitchFamily="2" charset="-122"/>
                          <a:ea typeface="宋体" panose="02010600030101010101" pitchFamily="2" charset="-122"/>
                          <a:cs typeface="宋体" panose="02010600030101010101" pitchFamily="2" charset="-122"/>
                        </a:rPr>
                        <a:t>(%)</a:t>
                      </a:r>
                      <a:endParaRPr lang="en-US" altLang="zh-CN" sz="1200" b="0" u="none">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505460">
                <a:tc>
                  <a:txBody>
                    <a:bodyPr/>
                    <a:lstStyle/>
                    <a:p>
                      <a:pPr marL="0" indent="0" algn="ctr">
                        <a:buNone/>
                      </a:pPr>
                      <a:r>
                        <a:rPr lang="zh-CN" altLang="en-US" sz="1200" b="0" u="none">
                          <a:solidFill>
                            <a:srgbClr val="000000"/>
                          </a:solidFill>
                          <a:latin typeface="宋体" panose="02010600030101010101" pitchFamily="2" charset="-122"/>
                          <a:ea typeface="宋体" panose="02010600030101010101" pitchFamily="2" charset="-122"/>
                          <a:cs typeface="宋体" panose="02010600030101010101" pitchFamily="2" charset="-122"/>
                        </a:rPr>
                        <a:t>总收入（亿元）</a:t>
                      </a:r>
                      <a:endParaRPr lang="zh-CN" altLang="en-US" sz="1200" b="0" u="none">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altLang="zh-CN" sz="1200" b="0" u="none">
                          <a:solidFill>
                            <a:srgbClr val="000000"/>
                          </a:solidFill>
                          <a:latin typeface="Times New Roman" panose="02020603050405020304" charset="0"/>
                          <a:ea typeface="Times New Roman" panose="02020603050405020304" charset="0"/>
                          <a:cs typeface="Times New Roman" panose="02020603050405020304" charset="0"/>
                        </a:rPr>
                        <a:t>223.04</a:t>
                      </a:r>
                      <a:endParaRPr lang="en-US" altLang="zh-CN" sz="1200" b="0" u="none">
                        <a:solidFill>
                          <a:srgbClr val="000000"/>
                        </a:solidFill>
                        <a:latin typeface="Times New Roman" panose="02020603050405020304" charset="0"/>
                        <a:ea typeface="Times New Roman" panose="02020603050405020304" charset="0"/>
                        <a:cs typeface="Times New Roman" panose="02020603050405020304" charset="0"/>
                      </a:endParaRPr>
                    </a:p>
                  </a:txBody>
                  <a:tcPr marL="0" marR="0" marT="0" marB="1"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altLang="zh-CN" sz="1200" b="0" u="none">
                          <a:solidFill>
                            <a:srgbClr val="000000"/>
                          </a:solidFill>
                          <a:latin typeface="Times New Roman" panose="02020603050405020304" charset="0"/>
                          <a:ea typeface="Times New Roman" panose="02020603050405020304" charset="0"/>
                          <a:cs typeface="Times New Roman" panose="02020603050405020304" charset="0"/>
                        </a:rPr>
                        <a:t>13.3</a:t>
                      </a:r>
                      <a:endParaRPr lang="en-US" altLang="zh-CN" sz="1200" b="0" u="none">
                        <a:solidFill>
                          <a:srgbClr val="000000"/>
                        </a:solidFill>
                        <a:latin typeface="Times New Roman" panose="02020603050405020304" charset="0"/>
                        <a:ea typeface="Times New Roman" panose="02020603050405020304" charset="0"/>
                        <a:cs typeface="Times New Roman" panose="02020603050405020304" charset="0"/>
                      </a:endParaRPr>
                    </a:p>
                  </a:txBody>
                  <a:tcPr marL="0" marR="0" marT="0" marB="1"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altLang="zh-CN" sz="1200" b="0" u="none">
                          <a:solidFill>
                            <a:srgbClr val="000000"/>
                          </a:solidFill>
                          <a:latin typeface="宋体" panose="02010600030101010101" pitchFamily="2" charset="-122"/>
                          <a:ea typeface="宋体" panose="02010600030101010101" pitchFamily="2" charset="-122"/>
                          <a:cs typeface="宋体" panose="02010600030101010101" pitchFamily="2" charset="-122"/>
                        </a:rPr>
                        <a:t>92.386</a:t>
                      </a:r>
                      <a:endParaRPr lang="en-US" altLang="zh-CN" sz="1200" b="0" u="none">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altLang="zh-CN" sz="1200" b="0" u="none">
                          <a:solidFill>
                            <a:srgbClr val="000000"/>
                          </a:solidFill>
                          <a:latin typeface="Times New Roman" panose="02020603050405020304" charset="0"/>
                          <a:ea typeface="Times New Roman" panose="02020603050405020304" charset="0"/>
                          <a:cs typeface="Times New Roman" panose="02020603050405020304" charset="0"/>
                        </a:rPr>
                        <a:t>25.</a:t>
                      </a:r>
                      <a:r>
                        <a:rPr lang="en-US" altLang="zh-CN" sz="1200" b="0" u="none">
                          <a:solidFill>
                            <a:srgbClr val="000000"/>
                          </a:solidFill>
                          <a:latin typeface="宋体" panose="02010600030101010101" pitchFamily="2" charset="-122"/>
                          <a:ea typeface="宋体" panose="02010600030101010101" pitchFamily="2" charset="-122"/>
                          <a:cs typeface="宋体" panose="02010600030101010101" pitchFamily="2" charset="-122"/>
                        </a:rPr>
                        <a:t>6</a:t>
                      </a:r>
                      <a:endParaRPr lang="en-US" altLang="zh-CN" sz="1200" b="0" u="none">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altLang="zh-CN" sz="1200" b="0" u="none">
                          <a:solidFill>
                            <a:srgbClr val="000000"/>
                          </a:solidFill>
                          <a:latin typeface="宋体" panose="02010600030101010101" pitchFamily="2" charset="-122"/>
                          <a:ea typeface="宋体" panose="02010600030101010101" pitchFamily="2" charset="-122"/>
                          <a:cs typeface="宋体" panose="02010600030101010101" pitchFamily="2" charset="-122"/>
                        </a:rPr>
                        <a:t>159.17</a:t>
                      </a:r>
                      <a:endParaRPr lang="en-US" altLang="zh-CN" sz="1200" b="0" u="none">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altLang="zh-CN" sz="1200" b="0" u="none">
                          <a:solidFill>
                            <a:srgbClr val="000000"/>
                          </a:solidFill>
                          <a:latin typeface="宋体" panose="02010600030101010101" pitchFamily="2" charset="-122"/>
                          <a:ea typeface="宋体" panose="02010600030101010101" pitchFamily="2" charset="-122"/>
                          <a:cs typeface="宋体" panose="02010600030101010101" pitchFamily="2" charset="-122"/>
                        </a:rPr>
                        <a:t>3.4</a:t>
                      </a:r>
                      <a:endParaRPr lang="en-US" altLang="zh-CN" sz="1200" b="0" u="none">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altLang="zh-CN" sz="1200" b="0" u="none">
                          <a:solidFill>
                            <a:srgbClr val="000000"/>
                          </a:solidFill>
                          <a:latin typeface="Times New Roman" panose="02020603050405020304" charset="0"/>
                          <a:ea typeface="Times New Roman" panose="02020603050405020304" charset="0"/>
                          <a:cs typeface="Times New Roman" panose="02020603050405020304" charset="0"/>
                        </a:rPr>
                        <a:t>47.26</a:t>
                      </a:r>
                      <a:endParaRPr lang="en-US" altLang="zh-CN" sz="1200" b="0" u="none">
                        <a:solidFill>
                          <a:srgbClr val="000000"/>
                        </a:solidFill>
                        <a:latin typeface="Times New Roman" panose="02020603050405020304" charset="0"/>
                        <a:ea typeface="Times New Roman" panose="02020603050405020304" charset="0"/>
                        <a:cs typeface="Times New Roman" panose="02020603050405020304" charset="0"/>
                      </a:endParaRPr>
                    </a:p>
                  </a:txBody>
                  <a:tcPr marL="0" marR="0" marT="0" marB="1"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altLang="zh-CN" sz="1200" b="0" u="none">
                          <a:solidFill>
                            <a:srgbClr val="000000"/>
                          </a:solidFill>
                          <a:latin typeface="Times New Roman" panose="02020603050405020304" charset="0"/>
                          <a:ea typeface="Times New Roman" panose="02020603050405020304" charset="0"/>
                          <a:cs typeface="Times New Roman" panose="02020603050405020304" charset="0"/>
                        </a:rPr>
                        <a:t>96.59</a:t>
                      </a:r>
                      <a:endParaRPr lang="en-US" altLang="zh-CN" sz="1200" b="0" u="none">
                        <a:solidFill>
                          <a:srgbClr val="000000"/>
                        </a:solidFill>
                        <a:latin typeface="Times New Roman" panose="02020603050405020304" charset="0"/>
                        <a:ea typeface="Times New Roman" panose="02020603050405020304" charset="0"/>
                        <a:cs typeface="Times New Roman" panose="02020603050405020304" charset="0"/>
                      </a:endParaRPr>
                    </a:p>
                  </a:txBody>
                  <a:tcPr marL="0" marR="0" marT="0" marB="1"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altLang="zh-CN" sz="1200" b="0" u="none">
                          <a:solidFill>
                            <a:srgbClr val="000000"/>
                          </a:solidFill>
                          <a:latin typeface="Times New Roman" panose="02020603050405020304" charset="0"/>
                          <a:ea typeface="Times New Roman" panose="02020603050405020304" charset="0"/>
                          <a:cs typeface="Times New Roman" panose="02020603050405020304" charset="0"/>
                        </a:rPr>
                        <a:t>57.8</a:t>
                      </a:r>
                      <a:endParaRPr lang="en-US" altLang="zh-CN" sz="1200" b="0" u="none">
                        <a:solidFill>
                          <a:srgbClr val="000000"/>
                        </a:solidFill>
                        <a:latin typeface="Times New Roman" panose="02020603050405020304" charset="0"/>
                        <a:ea typeface="Times New Roman" panose="02020603050405020304" charset="0"/>
                        <a:cs typeface="Times New Roman" panose="02020603050405020304" charset="0"/>
                      </a:endParaRPr>
                    </a:p>
                  </a:txBody>
                  <a:tcPr marL="0" marR="0" marT="0" marB="1"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altLang="zh-CN" sz="1200" b="0" u="none">
                          <a:solidFill>
                            <a:srgbClr val="000000"/>
                          </a:solidFill>
                          <a:latin typeface="Times New Roman" panose="02020603050405020304" charset="0"/>
                          <a:ea typeface="Times New Roman" panose="02020603050405020304" charset="0"/>
                          <a:cs typeface="Times New Roman" panose="02020603050405020304" charset="0"/>
                        </a:rPr>
                        <a:t>3.54</a:t>
                      </a:r>
                      <a:endParaRPr lang="en-US" altLang="zh-CN" sz="1200" b="0" u="none">
                        <a:solidFill>
                          <a:srgbClr val="000000"/>
                        </a:solidFill>
                        <a:latin typeface="Times New Roman" panose="02020603050405020304" charset="0"/>
                        <a:ea typeface="Times New Roman" panose="02020603050405020304" charset="0"/>
                        <a:cs typeface="Times New Roman" panose="02020603050405020304" charset="0"/>
                      </a:endParaRPr>
                    </a:p>
                  </a:txBody>
                  <a:tcPr marL="0" marR="0" marT="0" marB="1"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506730">
                <a:tc>
                  <a:txBody>
                    <a:bodyPr/>
                    <a:lstStyle/>
                    <a:p>
                      <a:pPr marL="0" indent="0" algn="ctr">
                        <a:buNone/>
                      </a:pPr>
                      <a:r>
                        <a:rPr lang="zh-CN" altLang="en-US" sz="1200" b="0" u="none">
                          <a:solidFill>
                            <a:srgbClr val="000000"/>
                          </a:solidFill>
                          <a:latin typeface="宋体" panose="02010600030101010101" pitchFamily="2" charset="-122"/>
                          <a:ea typeface="宋体" panose="02010600030101010101" pitchFamily="2" charset="-122"/>
                          <a:cs typeface="宋体" panose="02010600030101010101" pitchFamily="2" charset="-122"/>
                        </a:rPr>
                        <a:t>利润（亿元）</a:t>
                      </a:r>
                      <a:endParaRPr lang="zh-CN" altLang="en-US" sz="1200" b="0" u="none">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altLang="zh-CN" sz="1200" b="0" u="none">
                          <a:solidFill>
                            <a:srgbClr val="000000"/>
                          </a:solidFill>
                          <a:latin typeface="Times New Roman" panose="02020603050405020304" charset="0"/>
                          <a:ea typeface="Times New Roman" panose="02020603050405020304" charset="0"/>
                          <a:cs typeface="Times New Roman" panose="02020603050405020304" charset="0"/>
                        </a:rPr>
                        <a:t>44.9</a:t>
                      </a:r>
                      <a:endParaRPr lang="en-US" altLang="zh-CN" sz="1200" b="0" u="none">
                        <a:solidFill>
                          <a:srgbClr val="000000"/>
                        </a:solidFill>
                        <a:latin typeface="Times New Roman" panose="02020603050405020304" charset="0"/>
                        <a:ea typeface="Times New Roman" panose="02020603050405020304" charset="0"/>
                        <a:cs typeface="Times New Roman" panose="02020603050405020304" charset="0"/>
                      </a:endParaRPr>
                    </a:p>
                  </a:txBody>
                  <a:tcPr marL="0" marR="0" marT="0" marB="1"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altLang="zh-CN" sz="1200" b="0" u="none">
                          <a:solidFill>
                            <a:srgbClr val="000000"/>
                          </a:solidFill>
                          <a:latin typeface="Times New Roman" panose="02020603050405020304" charset="0"/>
                          <a:ea typeface="Times New Roman" panose="02020603050405020304" charset="0"/>
                          <a:cs typeface="Times New Roman" panose="02020603050405020304" charset="0"/>
                        </a:rPr>
                        <a:t>10.4</a:t>
                      </a:r>
                      <a:endParaRPr lang="en-US" altLang="zh-CN" sz="1200" b="0" u="none">
                        <a:solidFill>
                          <a:srgbClr val="000000"/>
                        </a:solidFill>
                        <a:latin typeface="Times New Roman" panose="02020603050405020304" charset="0"/>
                        <a:ea typeface="Times New Roman" panose="02020603050405020304" charset="0"/>
                        <a:cs typeface="Times New Roman" panose="02020603050405020304" charset="0"/>
                      </a:endParaRPr>
                    </a:p>
                  </a:txBody>
                  <a:tcPr marL="0" marR="0" marT="0" marB="1"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altLang="zh-CN" sz="1200" b="0" u="none">
                          <a:solidFill>
                            <a:srgbClr val="000000"/>
                          </a:solidFill>
                          <a:latin typeface="宋体" panose="02010600030101010101" pitchFamily="2" charset="-122"/>
                          <a:ea typeface="宋体" panose="02010600030101010101" pitchFamily="2" charset="-122"/>
                          <a:cs typeface="宋体" panose="02010600030101010101" pitchFamily="2" charset="-122"/>
                        </a:rPr>
                        <a:t>27.08</a:t>
                      </a:r>
                      <a:endParaRPr lang="en-US" altLang="zh-CN" sz="1200" b="0" u="none">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altLang="zh-CN" sz="1200" b="0" u="none">
                          <a:solidFill>
                            <a:srgbClr val="000000"/>
                          </a:solidFill>
                          <a:latin typeface="宋体" panose="02010600030101010101" pitchFamily="2" charset="-122"/>
                          <a:ea typeface="宋体" panose="02010600030101010101" pitchFamily="2" charset="-122"/>
                          <a:cs typeface="宋体" panose="02010600030101010101" pitchFamily="2" charset="-122"/>
                        </a:rPr>
                        <a:t>42.6</a:t>
                      </a:r>
                      <a:endParaRPr lang="en-US" altLang="zh-CN" sz="1200" b="0" u="none">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altLang="zh-CN" sz="1200" b="0" u="none">
                          <a:solidFill>
                            <a:srgbClr val="000000"/>
                          </a:solidFill>
                          <a:latin typeface="宋体" panose="02010600030101010101" pitchFamily="2" charset="-122"/>
                          <a:ea typeface="宋体" panose="02010600030101010101" pitchFamily="2" charset="-122"/>
                          <a:cs typeface="宋体" panose="02010600030101010101" pitchFamily="2" charset="-122"/>
                        </a:rPr>
                        <a:t>26.23</a:t>
                      </a:r>
                      <a:endParaRPr lang="en-US" altLang="zh-CN" sz="1200" b="0" u="none">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altLang="zh-CN" sz="1200" b="0" u="none">
                          <a:solidFill>
                            <a:srgbClr val="000000"/>
                          </a:solidFill>
                          <a:latin typeface="宋体" panose="02010600030101010101" pitchFamily="2" charset="-122"/>
                          <a:ea typeface="宋体" panose="02010600030101010101" pitchFamily="2" charset="-122"/>
                          <a:cs typeface="宋体" panose="02010600030101010101" pitchFamily="2" charset="-122"/>
                        </a:rPr>
                        <a:t>18.2</a:t>
                      </a:r>
                      <a:endParaRPr lang="en-US" altLang="zh-CN" sz="1200" b="0" u="none">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altLang="zh-CN" sz="1200" b="0" u="none">
                          <a:solidFill>
                            <a:srgbClr val="000000"/>
                          </a:solidFill>
                          <a:latin typeface="宋体" panose="02010600030101010101" pitchFamily="2" charset="-122"/>
                          <a:ea typeface="宋体" panose="02010600030101010101" pitchFamily="2" charset="-122"/>
                          <a:cs typeface="宋体" panose="02010600030101010101" pitchFamily="2" charset="-122"/>
                        </a:rPr>
                        <a:t>4.0</a:t>
                      </a:r>
                      <a:endParaRPr lang="en-US" altLang="zh-CN" sz="1200" b="0" u="none">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altLang="zh-CN" sz="1200" b="0" u="none" dirty="0">
                          <a:solidFill>
                            <a:srgbClr val="000000"/>
                          </a:solidFill>
                          <a:latin typeface="宋体" panose="02010600030101010101" pitchFamily="2" charset="-122"/>
                          <a:ea typeface="宋体" panose="02010600030101010101" pitchFamily="2" charset="-122"/>
                          <a:cs typeface="宋体" panose="02010600030101010101" pitchFamily="2" charset="-122"/>
                        </a:rPr>
                        <a:t>272.8</a:t>
                      </a:r>
                      <a:endParaRPr lang="en-US" altLang="zh-CN" sz="1200" b="0" u="none" dirty="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altLang="zh-CN" sz="1200" b="0" u="none">
                          <a:solidFill>
                            <a:srgbClr val="000000"/>
                          </a:solidFill>
                          <a:latin typeface="宋体" panose="02010600030101010101" pitchFamily="2" charset="-122"/>
                          <a:ea typeface="宋体" panose="02010600030101010101" pitchFamily="2" charset="-122"/>
                          <a:cs typeface="宋体" panose="02010600030101010101" pitchFamily="2" charset="-122"/>
                        </a:rPr>
                        <a:t>2.93</a:t>
                      </a:r>
                      <a:endParaRPr lang="en-US" altLang="zh-CN" sz="1200" b="0" u="none">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indent="0" algn="ctr">
                        <a:buNone/>
                      </a:pPr>
                      <a:r>
                        <a:rPr lang="en-US" altLang="zh-CN" sz="1200" b="0" u="none">
                          <a:solidFill>
                            <a:srgbClr val="000000"/>
                          </a:solidFill>
                          <a:latin typeface="宋体" panose="02010600030101010101" pitchFamily="2" charset="-122"/>
                          <a:ea typeface="宋体" panose="02010600030101010101" pitchFamily="2" charset="-122"/>
                          <a:cs typeface="宋体" panose="02010600030101010101" pitchFamily="2" charset="-122"/>
                        </a:rPr>
                        <a:t>364.6</a:t>
                      </a:r>
                      <a:endParaRPr lang="en-US" altLang="zh-CN" sz="1200" b="0" u="none">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12" name="文本框 11"/>
          <p:cNvSpPr txBox="1"/>
          <p:nvPr/>
        </p:nvSpPr>
        <p:spPr>
          <a:xfrm>
            <a:off x="9528810" y="1085850"/>
            <a:ext cx="2273300" cy="5730240"/>
          </a:xfrm>
          <a:prstGeom prst="rect">
            <a:avLst/>
          </a:prstGeom>
          <a:noFill/>
        </p:spPr>
        <p:txBody>
          <a:bodyPr wrap="square" rtlCol="0">
            <a:spAutoFit/>
          </a:bodyPr>
          <a:lstStyle/>
          <a:p>
            <a:pPr marL="342900" indent="-342900" algn="l">
              <a:buFont typeface="Wingdings" panose="05000000000000000000" charset="0"/>
              <a:buChar char="l"/>
            </a:pPr>
            <a:r>
              <a:rPr lang="zh-CN" altLang="en-US" dirty="0">
                <a:latin typeface="黑体" panose="02010609060101010101" charset="-122"/>
                <a:ea typeface="黑体" panose="02010609060101010101" charset="-122"/>
              </a:rPr>
              <a:t>五大集团新能源上市公司利润普遍保持了较快的增长，但依赖大型发电基地的发展思路无法持续</a:t>
            </a:r>
            <a:endParaRPr lang="zh-CN" altLang="en-US" dirty="0">
              <a:latin typeface="黑体" panose="02010609060101010101" charset="-122"/>
              <a:ea typeface="黑体" panose="02010609060101010101" charset="-122"/>
            </a:endParaRPr>
          </a:p>
          <a:p>
            <a:pPr marL="342900" indent="-342900" algn="l">
              <a:buFont typeface="Wingdings" panose="05000000000000000000" charset="0"/>
              <a:buChar char="l"/>
            </a:pPr>
            <a:endParaRPr lang="zh-CN" altLang="en-US" sz="1600" dirty="0">
              <a:latin typeface="黑体" panose="02010609060101010101" charset="-122"/>
              <a:ea typeface="黑体" panose="02010609060101010101" charset="-122"/>
            </a:endParaRPr>
          </a:p>
          <a:p>
            <a:pPr marL="342900" indent="-342900" algn="l">
              <a:buFont typeface="Wingdings" panose="05000000000000000000" charset="0"/>
              <a:buChar char="l"/>
            </a:pPr>
            <a:r>
              <a:rPr lang="zh-CN" altLang="en-US" dirty="0">
                <a:latin typeface="黑体" panose="02010609060101010101" charset="-122"/>
                <a:ea typeface="黑体" panose="02010609060101010101" charset="-122"/>
              </a:rPr>
              <a:t>预计未来业务板块多元化的企业（如华电福新、中电新能源）将实现更快的增长</a:t>
            </a:r>
            <a:endParaRPr lang="zh-CN" altLang="en-US" dirty="0">
              <a:latin typeface="黑体" panose="02010609060101010101" charset="-122"/>
              <a:ea typeface="黑体" panose="02010609060101010101" charset="-122"/>
            </a:endParaRPr>
          </a:p>
          <a:p>
            <a:pPr marL="342900" indent="-342900" algn="l">
              <a:buFont typeface="Wingdings" panose="05000000000000000000" charset="0"/>
              <a:buChar char="l"/>
            </a:pPr>
            <a:endParaRPr lang="zh-CN" altLang="en-US" sz="1400" dirty="0">
              <a:latin typeface="黑体" panose="02010609060101010101" charset="-122"/>
              <a:ea typeface="黑体" panose="02010609060101010101" charset="-122"/>
            </a:endParaRPr>
          </a:p>
          <a:p>
            <a:pPr marL="342900" indent="-342900" algn="l">
              <a:buFont typeface="Wingdings" panose="05000000000000000000" charset="0"/>
              <a:buChar char="l"/>
            </a:pPr>
            <a:r>
              <a:rPr lang="zh-CN" altLang="en-US" dirty="0">
                <a:latin typeface="黑体" panose="02010609060101010101" charset="-122"/>
                <a:ea typeface="黑体" panose="02010609060101010101" charset="-122"/>
              </a:rPr>
              <a:t>预计未来中东部地区分布式能源（包括天然气和光伏）领域的竞争将加剧。</a:t>
            </a:r>
            <a:endParaRPr lang="zh-CN" altLang="en-US" dirty="0">
              <a:latin typeface="黑体" panose="02010609060101010101" charset="-122"/>
              <a:ea typeface="黑体" panose="02010609060101010101" charset="-122"/>
            </a:endParaRPr>
          </a:p>
          <a:p>
            <a:pPr marL="342900" indent="-342900" algn="l">
              <a:buFont typeface="Wingdings" panose="05000000000000000000" charset="0"/>
              <a:buChar char="l"/>
            </a:pPr>
            <a:endParaRPr lang="zh-CN" altLang="en-US" sz="1600" dirty="0">
              <a:latin typeface="黑体" panose="02010609060101010101" charset="-122"/>
              <a:ea typeface="黑体" panose="02010609060101010101" charset="-122"/>
            </a:endParaRPr>
          </a:p>
          <a:p>
            <a:pPr marL="342900" indent="-342900" algn="l">
              <a:buFont typeface="Wingdings" panose="05000000000000000000" charset="0"/>
              <a:buChar char="l"/>
            </a:pPr>
            <a:r>
              <a:rPr lang="zh-CN" altLang="en-US" dirty="0">
                <a:latin typeface="黑体" panose="02010609060101010101" charset="-122"/>
                <a:ea typeface="黑体" panose="02010609060101010101" charset="-122"/>
              </a:rPr>
              <a:t>地热发电等新领域发展面临挑战</a:t>
            </a:r>
            <a:endParaRPr lang="zh-CN" altLang="en-US" dirty="0">
              <a:latin typeface="黑体" panose="02010609060101010101" charset="-122"/>
              <a:ea typeface="黑体" panose="02010609060101010101" charset="-122"/>
            </a:endParaRPr>
          </a:p>
        </p:txBody>
      </p:sp>
      <p:sp>
        <p:nvSpPr>
          <p:cNvPr id="2" name="矩形 1"/>
          <p:cNvSpPr/>
          <p:nvPr/>
        </p:nvSpPr>
        <p:spPr>
          <a:xfrm>
            <a:off x="4683685" y="1111268"/>
            <a:ext cx="3185160" cy="344424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1163320" y="4813300"/>
            <a:ext cx="1600835" cy="1835150"/>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810" y="0"/>
            <a:ext cx="12185650" cy="1028700"/>
          </a:xfrm>
          <a:prstGeom prst="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ja-JP" altLang="zh-CN" sz="3600">
                <a:solidFill>
                  <a:srgbClr val="C00000"/>
                </a:solidFill>
                <a:latin typeface="黑体" panose="02010609060101010101" charset="-122"/>
                <a:ea typeface="黑体" panose="02010609060101010101" charset="-122"/>
              </a:rPr>
              <a:t>■</a:t>
            </a:r>
            <a:r>
              <a:rPr lang="zh-CN" altLang="ja-JP" sz="3600">
                <a:solidFill>
                  <a:srgbClr val="C00000"/>
                </a:solidFill>
                <a:latin typeface="黑体" panose="02010609060101010101" charset="-122"/>
                <a:ea typeface="黑体" panose="02010609060101010101" charset="-122"/>
              </a:rPr>
              <a:t>核心研究文章</a:t>
            </a:r>
            <a:endParaRPr lang="zh-CN" altLang="ja-JP" sz="3600">
              <a:solidFill>
                <a:srgbClr val="C00000"/>
              </a:solidFill>
              <a:latin typeface="黑体" panose="02010609060101010101" charset="-122"/>
              <a:ea typeface="黑体" panose="02010609060101010101" charset="-122"/>
            </a:endParaRPr>
          </a:p>
        </p:txBody>
      </p:sp>
      <p:cxnSp>
        <p:nvCxnSpPr>
          <p:cNvPr id="5" name="直接连接符 4"/>
          <p:cNvCxnSpPr/>
          <p:nvPr/>
        </p:nvCxnSpPr>
        <p:spPr>
          <a:xfrm>
            <a:off x="20320" y="925830"/>
            <a:ext cx="12172950" cy="0"/>
          </a:xfrm>
          <a:prstGeom prst="line">
            <a:avLst/>
          </a:prstGeom>
          <a:ln w="38100">
            <a:solidFill>
              <a:srgbClr val="C00000"/>
            </a:solidFill>
          </a:ln>
        </p:spPr>
        <p:style>
          <a:lnRef idx="3">
            <a:schemeClr val="accent5"/>
          </a:lnRef>
          <a:fillRef idx="0">
            <a:schemeClr val="accent5"/>
          </a:fillRef>
          <a:effectRef idx="2">
            <a:schemeClr val="accent5"/>
          </a:effectRef>
          <a:fontRef idx="minor">
            <a:schemeClr val="tx1"/>
          </a:fontRef>
        </p:style>
      </p:cxnSp>
      <p:pic>
        <p:nvPicPr>
          <p:cNvPr id="10" name="Picture 5" descr="china5e_logo"/>
          <p:cNvPicPr>
            <a:picLocks noChangeAspect="1" noChangeArrowheads="1"/>
          </p:cNvPicPr>
          <p:nvPr/>
        </p:nvPicPr>
        <p:blipFill>
          <a:blip r:embed="rId1" cstate="print"/>
          <a:srcRect/>
          <a:stretch>
            <a:fillRect/>
          </a:stretch>
        </p:blipFill>
        <p:spPr bwMode="auto">
          <a:xfrm>
            <a:off x="9866630" y="223520"/>
            <a:ext cx="1934845" cy="537210"/>
          </a:xfrm>
          <a:prstGeom prst="rect">
            <a:avLst/>
          </a:prstGeom>
        </p:spPr>
        <p:style>
          <a:lnRef idx="2">
            <a:schemeClr val="accent2"/>
          </a:lnRef>
          <a:fillRef idx="1">
            <a:schemeClr val="lt1"/>
          </a:fillRef>
          <a:effectRef idx="0">
            <a:schemeClr val="accent2"/>
          </a:effectRef>
          <a:fontRef idx="minor">
            <a:schemeClr val="dk1"/>
          </a:fontRef>
        </p:style>
      </p:pic>
      <p:sp>
        <p:nvSpPr>
          <p:cNvPr id="100" name="文本框 99"/>
          <p:cNvSpPr txBox="1"/>
          <p:nvPr/>
        </p:nvSpPr>
        <p:spPr>
          <a:xfrm>
            <a:off x="3831590" y="5097145"/>
            <a:ext cx="5760720" cy="457200"/>
          </a:xfrm>
          <a:prstGeom prst="rect">
            <a:avLst/>
          </a:prstGeom>
          <a:noFill/>
          <a:ln w="9525">
            <a:noFill/>
          </a:ln>
        </p:spPr>
        <p:txBody>
          <a:bodyPr wrap="square">
            <a:spAutoFit/>
          </a:bodyPr>
          <a:lstStyle/>
          <a:p>
            <a:pPr marL="342900" indent="-342900" algn="l">
              <a:buFont typeface="Wingdings" panose="05000000000000000000" charset="0"/>
              <a:buChar char="p"/>
            </a:pPr>
            <a:r>
              <a:rPr lang="zh-CN" altLang="en-US" sz="2400" b="0" u="none">
                <a:solidFill>
                  <a:srgbClr val="C00000"/>
                </a:solidFill>
                <a:latin typeface="黑体" panose="02010609060101010101" charset="-122"/>
                <a:ea typeface="黑体" panose="02010609060101010101" charset="-122"/>
                <a:cs typeface="宋体" panose="02010600030101010101" pitchFamily="2" charset="-122"/>
              </a:rPr>
              <a:t>《中国的天然气时代或被逾越》 </a:t>
            </a:r>
            <a:endParaRPr lang="zh-CN" altLang="en-US" sz="2400" b="0" u="none">
              <a:solidFill>
                <a:srgbClr val="C00000"/>
              </a:solidFill>
              <a:latin typeface="黑体" panose="02010609060101010101" charset="-122"/>
              <a:ea typeface="黑体" panose="02010609060101010101" charset="-122"/>
              <a:cs typeface="宋体" panose="02010600030101010101" pitchFamily="2" charset="-122"/>
            </a:endParaRPr>
          </a:p>
        </p:txBody>
      </p:sp>
      <p:sp>
        <p:nvSpPr>
          <p:cNvPr id="14" name="文本框 13"/>
          <p:cNvSpPr txBox="1"/>
          <p:nvPr/>
        </p:nvSpPr>
        <p:spPr>
          <a:xfrm>
            <a:off x="3831590" y="5795645"/>
            <a:ext cx="5760720" cy="457200"/>
          </a:xfrm>
          <a:prstGeom prst="rect">
            <a:avLst/>
          </a:prstGeom>
          <a:noFill/>
          <a:ln w="9525">
            <a:noFill/>
          </a:ln>
        </p:spPr>
        <p:txBody>
          <a:bodyPr wrap="square">
            <a:spAutoFit/>
          </a:bodyPr>
          <a:lstStyle/>
          <a:p>
            <a:pPr marL="342900" indent="-342900" algn="l">
              <a:buFont typeface="Wingdings" panose="05000000000000000000" charset="0"/>
              <a:buChar char="p"/>
            </a:pPr>
            <a:r>
              <a:rPr lang="zh-CN" altLang="en-US" sz="2400" b="0" u="none">
                <a:solidFill>
                  <a:srgbClr val="C00000"/>
                </a:solidFill>
                <a:latin typeface="黑体" panose="02010609060101010101" charset="-122"/>
                <a:ea typeface="黑体" panose="02010609060101010101" charset="-122"/>
                <a:cs typeface="宋体" panose="02010600030101010101" pitchFamily="2" charset="-122"/>
              </a:rPr>
              <a:t>《电力十三五  转型力度要加大》 </a:t>
            </a:r>
            <a:endParaRPr lang="zh-CN" altLang="en-US" sz="2400" b="0" u="none">
              <a:solidFill>
                <a:srgbClr val="C00000"/>
              </a:solidFill>
              <a:latin typeface="黑体" panose="02010609060101010101" charset="-122"/>
              <a:ea typeface="黑体" panose="02010609060101010101" charset="-122"/>
              <a:cs typeface="宋体" panose="02010600030101010101" pitchFamily="2" charset="-122"/>
            </a:endParaRPr>
          </a:p>
        </p:txBody>
      </p:sp>
      <p:sp>
        <p:nvSpPr>
          <p:cNvPr id="8" name="文本框 7"/>
          <p:cNvSpPr txBox="1"/>
          <p:nvPr/>
        </p:nvSpPr>
        <p:spPr>
          <a:xfrm>
            <a:off x="3853815" y="1874520"/>
            <a:ext cx="6358890" cy="457200"/>
          </a:xfrm>
          <a:prstGeom prst="rect">
            <a:avLst/>
          </a:prstGeom>
          <a:noFill/>
          <a:ln w="9525">
            <a:noFill/>
          </a:ln>
        </p:spPr>
        <p:txBody>
          <a:bodyPr wrap="square">
            <a:spAutoFit/>
          </a:bodyPr>
          <a:lstStyle/>
          <a:p>
            <a:pPr indent="0" algn="l">
              <a:buFont typeface="Wingdings" panose="05000000000000000000" charset="0"/>
              <a:buNone/>
            </a:pPr>
            <a:r>
              <a:rPr lang="zh-CN" altLang="en-US" sz="2400" b="0" u="none">
                <a:solidFill>
                  <a:srgbClr val="C00000"/>
                </a:solidFill>
                <a:latin typeface="黑体" panose="02010609060101010101" charset="-122"/>
                <a:ea typeface="黑体" panose="02010609060101010101" charset="-122"/>
                <a:cs typeface="宋体" panose="02010600030101010101" pitchFamily="2" charset="-122"/>
              </a:rPr>
              <a:t>韩晓平  中国能源网首席信息官 </a:t>
            </a:r>
            <a:endParaRPr lang="zh-CN" altLang="en-US" sz="2400" b="0" u="none">
              <a:solidFill>
                <a:srgbClr val="C00000"/>
              </a:solidFill>
              <a:latin typeface="黑体" panose="02010609060101010101" charset="-122"/>
              <a:ea typeface="黑体" panose="02010609060101010101" charset="-122"/>
              <a:cs typeface="宋体" panose="02010600030101010101" pitchFamily="2" charset="-122"/>
            </a:endParaRPr>
          </a:p>
        </p:txBody>
      </p:sp>
      <p:pic>
        <p:nvPicPr>
          <p:cNvPr id="9" name="图片 8"/>
          <p:cNvPicPr>
            <a:picLocks noChangeAspect="1"/>
          </p:cNvPicPr>
          <p:nvPr/>
        </p:nvPicPr>
        <p:blipFill>
          <a:blip r:embed="rId2"/>
          <a:stretch>
            <a:fillRect/>
          </a:stretch>
        </p:blipFill>
        <p:spPr>
          <a:xfrm>
            <a:off x="960755" y="1400810"/>
            <a:ext cx="2286000" cy="3094990"/>
          </a:xfrm>
          <a:prstGeom prst="rect">
            <a:avLst/>
          </a:prstGeom>
        </p:spPr>
      </p:pic>
      <p:sp>
        <p:nvSpPr>
          <p:cNvPr id="11" name="文本框 10"/>
          <p:cNvSpPr txBox="1"/>
          <p:nvPr/>
        </p:nvSpPr>
        <p:spPr>
          <a:xfrm>
            <a:off x="3834130" y="4542790"/>
            <a:ext cx="6358890" cy="457200"/>
          </a:xfrm>
          <a:prstGeom prst="rect">
            <a:avLst/>
          </a:prstGeom>
          <a:noFill/>
          <a:ln w="9525">
            <a:noFill/>
          </a:ln>
        </p:spPr>
        <p:txBody>
          <a:bodyPr wrap="square">
            <a:spAutoFit/>
          </a:bodyPr>
          <a:lstStyle/>
          <a:p>
            <a:pPr indent="0" algn="l">
              <a:buFont typeface="Wingdings" panose="05000000000000000000" charset="0"/>
              <a:buNone/>
            </a:pPr>
            <a:r>
              <a:rPr lang="zh-CN" altLang="en-US" sz="2400" b="0" u="none">
                <a:solidFill>
                  <a:srgbClr val="C00000"/>
                </a:solidFill>
                <a:latin typeface="黑体" panose="02010609060101010101" charset="-122"/>
                <a:ea typeface="黑体" panose="02010609060101010101" charset="-122"/>
                <a:cs typeface="宋体" panose="02010600030101010101" pitchFamily="2" charset="-122"/>
              </a:rPr>
              <a:t>往期： </a:t>
            </a:r>
            <a:endParaRPr lang="zh-CN" altLang="en-US" sz="2400" b="0" u="none">
              <a:solidFill>
                <a:srgbClr val="C00000"/>
              </a:solidFill>
              <a:latin typeface="黑体" panose="02010609060101010101" charset="-122"/>
              <a:ea typeface="黑体" panose="02010609060101010101" charset="-122"/>
              <a:cs typeface="宋体" panose="02010600030101010101" pitchFamily="2" charset="-122"/>
            </a:endParaRPr>
          </a:p>
        </p:txBody>
      </p:sp>
      <p:sp>
        <p:nvSpPr>
          <p:cNvPr id="2" name="文本框 1"/>
          <p:cNvSpPr txBox="1"/>
          <p:nvPr/>
        </p:nvSpPr>
        <p:spPr>
          <a:xfrm>
            <a:off x="3836670" y="3166745"/>
            <a:ext cx="5760720" cy="1188720"/>
          </a:xfrm>
          <a:prstGeom prst="rect">
            <a:avLst/>
          </a:prstGeom>
          <a:noFill/>
          <a:ln w="9525">
            <a:noFill/>
          </a:ln>
        </p:spPr>
        <p:txBody>
          <a:bodyPr wrap="square">
            <a:spAutoFit/>
          </a:bodyPr>
          <a:lstStyle/>
          <a:p>
            <a:pPr marL="342900" indent="-342900" algn="l">
              <a:buFont typeface="Wingdings" panose="05000000000000000000" charset="0"/>
              <a:buChar char="p"/>
            </a:pPr>
            <a:r>
              <a:rPr lang="zh-CN" altLang="en-US" sz="2400" b="0" u="none">
                <a:solidFill>
                  <a:srgbClr val="C00000"/>
                </a:solidFill>
                <a:latin typeface="黑体" panose="02010609060101010101" charset="-122"/>
                <a:ea typeface="黑体" panose="02010609060101010101" charset="-122"/>
                <a:cs typeface="宋体" panose="02010600030101010101" pitchFamily="2" charset="-122"/>
              </a:rPr>
              <a:t>《特朗普逆向能源革命》</a:t>
            </a:r>
            <a:endParaRPr lang="zh-CN" altLang="en-US" sz="2400" b="0" u="none">
              <a:solidFill>
                <a:srgbClr val="C00000"/>
              </a:solidFill>
              <a:latin typeface="黑体" panose="02010609060101010101" charset="-122"/>
              <a:ea typeface="黑体" panose="02010609060101010101" charset="-122"/>
              <a:cs typeface="宋体" panose="02010600030101010101" pitchFamily="2" charset="-122"/>
            </a:endParaRPr>
          </a:p>
          <a:p>
            <a:pPr marL="342900" indent="-342900" algn="l">
              <a:buFont typeface="Wingdings" panose="05000000000000000000" charset="0"/>
              <a:buChar char="p"/>
            </a:pPr>
            <a:endParaRPr lang="zh-CN" altLang="en-US" sz="2400" b="0" u="none">
              <a:solidFill>
                <a:srgbClr val="C00000"/>
              </a:solidFill>
              <a:latin typeface="黑体" panose="02010609060101010101" charset="-122"/>
              <a:ea typeface="黑体" panose="02010609060101010101" charset="-122"/>
              <a:cs typeface="宋体" panose="02010600030101010101" pitchFamily="2" charset="-122"/>
            </a:endParaRPr>
          </a:p>
          <a:p>
            <a:pPr marL="342900" indent="-342900" algn="l">
              <a:buFont typeface="Wingdings" panose="05000000000000000000" charset="0"/>
              <a:buChar char="p"/>
            </a:pPr>
            <a:r>
              <a:rPr lang="zh-CN" altLang="en-US" sz="2400" b="0" u="none">
                <a:solidFill>
                  <a:srgbClr val="C00000"/>
                </a:solidFill>
                <a:latin typeface="黑体" panose="02010609060101010101" charset="-122"/>
                <a:ea typeface="黑体" panose="02010609060101010101" charset="-122"/>
                <a:cs typeface="宋体" panose="02010600030101010101" pitchFamily="2" charset="-122"/>
              </a:rPr>
              <a:t>《分布式能源</a:t>
            </a:r>
            <a:r>
              <a:rPr lang="en-US" altLang="zh-CN" sz="2400" b="0" u="none">
                <a:solidFill>
                  <a:srgbClr val="C00000"/>
                </a:solidFill>
                <a:latin typeface="黑体" panose="02010609060101010101" charset="-122"/>
                <a:ea typeface="黑体" panose="02010609060101010101" charset="-122"/>
                <a:cs typeface="宋体" panose="02010600030101010101" pitchFamily="2" charset="-122"/>
              </a:rPr>
              <a:t>+</a:t>
            </a:r>
            <a:r>
              <a:rPr lang="zh-CN" altLang="en-US" sz="2400" b="0" u="none">
                <a:solidFill>
                  <a:srgbClr val="C00000"/>
                </a:solidFill>
                <a:latin typeface="黑体" panose="02010609060101010101" charset="-122"/>
                <a:ea typeface="黑体" panose="02010609060101010101" charset="-122"/>
                <a:cs typeface="宋体" panose="02010600030101010101" pitchFamily="2" charset="-122"/>
              </a:rPr>
              <a:t>储能 能源革命的新颠覆》 </a:t>
            </a:r>
            <a:endParaRPr lang="zh-CN" altLang="en-US" sz="2400" b="0" u="none">
              <a:solidFill>
                <a:srgbClr val="C00000"/>
              </a:solidFill>
              <a:latin typeface="黑体" panose="02010609060101010101" charset="-122"/>
              <a:ea typeface="黑体" panose="02010609060101010101" charset="-122"/>
              <a:cs typeface="宋体" panose="02010600030101010101" pitchFamily="2" charset="-122"/>
            </a:endParaRPr>
          </a:p>
        </p:txBody>
      </p:sp>
      <p:sp>
        <p:nvSpPr>
          <p:cNvPr id="6" name="文本框 5"/>
          <p:cNvSpPr txBox="1"/>
          <p:nvPr/>
        </p:nvSpPr>
        <p:spPr>
          <a:xfrm>
            <a:off x="3839210" y="2612390"/>
            <a:ext cx="6358890" cy="457200"/>
          </a:xfrm>
          <a:prstGeom prst="rect">
            <a:avLst/>
          </a:prstGeom>
          <a:noFill/>
          <a:ln w="9525">
            <a:noFill/>
          </a:ln>
        </p:spPr>
        <p:txBody>
          <a:bodyPr wrap="square">
            <a:spAutoFit/>
          </a:bodyPr>
          <a:lstStyle/>
          <a:p>
            <a:pPr indent="0" algn="l">
              <a:buFont typeface="Wingdings" panose="05000000000000000000" charset="0"/>
              <a:buNone/>
            </a:pPr>
            <a:r>
              <a:rPr lang="en-US" altLang="zh-CN" sz="2400" b="0" u="none">
                <a:solidFill>
                  <a:srgbClr val="C00000"/>
                </a:solidFill>
                <a:latin typeface="黑体" panose="02010609060101010101" charset="-122"/>
                <a:ea typeface="黑体" panose="02010609060101010101" charset="-122"/>
                <a:cs typeface="宋体" panose="02010600030101010101" pitchFamily="2" charset="-122"/>
              </a:rPr>
              <a:t>2017</a:t>
            </a:r>
            <a:r>
              <a:rPr lang="zh-CN" altLang="en-US" sz="2400" b="0" u="none">
                <a:solidFill>
                  <a:srgbClr val="C00000"/>
                </a:solidFill>
                <a:latin typeface="黑体" panose="02010609060101010101" charset="-122"/>
                <a:ea typeface="黑体" panose="02010609060101010101" charset="-122"/>
                <a:cs typeface="宋体" panose="02010600030101010101" pitchFamily="2" charset="-122"/>
              </a:rPr>
              <a:t>年第一季： </a:t>
            </a:r>
            <a:endParaRPr lang="zh-CN" altLang="en-US" sz="2400" b="0" u="none">
              <a:solidFill>
                <a:srgbClr val="C00000"/>
              </a:solidFill>
              <a:latin typeface="黑体" panose="02010609060101010101" charset="-122"/>
              <a:ea typeface="黑体" panose="02010609060101010101" charset="-122"/>
              <a:cs typeface="宋体" panose="02010600030101010101" pitchFamily="2" charset="-122"/>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4076700" y="2724150"/>
            <a:ext cx="3929063" cy="841375"/>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3600" b="1" i="0" u="none" strike="noStrike" kern="1200" cap="none" spc="0" normalizeH="0" baseline="0" noProof="0" dirty="0" smtClean="0">
                <a:ln>
                  <a:noFill/>
                </a:ln>
                <a:solidFill>
                  <a:srgbClr val="000066"/>
                </a:solidFill>
                <a:effectLst/>
                <a:uLnTx/>
                <a:uFillTx/>
                <a:latin typeface="+mj-lt"/>
                <a:ea typeface="黑体" panose="02010609060101010101" charset="-122"/>
                <a:cs typeface="+mj-cs"/>
              </a:rPr>
              <a:t>谢谢各位！请指正</a:t>
            </a:r>
            <a:endParaRPr kumimoji="0" lang="zh-CN" altLang="en-US" sz="3600" b="1" i="0" u="none" strike="noStrike" kern="1200" cap="none" spc="0" normalizeH="0" baseline="0" noProof="0" dirty="0" smtClean="0">
              <a:ln>
                <a:noFill/>
              </a:ln>
              <a:solidFill>
                <a:srgbClr val="000066"/>
              </a:solidFill>
              <a:effectLst/>
              <a:uLnTx/>
              <a:uFillTx/>
              <a:latin typeface="+mj-lt"/>
              <a:ea typeface="黑体" panose="02010609060101010101" charset="-122"/>
              <a:cs typeface="+mj-cs"/>
            </a:endParaRPr>
          </a:p>
        </p:txBody>
      </p:sp>
      <p:pic>
        <p:nvPicPr>
          <p:cNvPr id="10" name="Picture 5" descr="china5e_logo"/>
          <p:cNvPicPr>
            <a:picLocks noChangeAspect="1" noChangeArrowheads="1"/>
          </p:cNvPicPr>
          <p:nvPr/>
        </p:nvPicPr>
        <p:blipFill>
          <a:blip r:embed="rId1"/>
          <a:srcRect/>
          <a:stretch>
            <a:fillRect/>
          </a:stretch>
        </p:blipFill>
        <p:spPr bwMode="auto">
          <a:xfrm>
            <a:off x="4974273" y="4018598"/>
            <a:ext cx="1935163" cy="536575"/>
          </a:xfrm>
          <a:prstGeom prst="rect">
            <a:avLst/>
          </a:prstGeom>
        </p:spPr>
        <p:style>
          <a:lnRef idx="2">
            <a:schemeClr val="accent2"/>
          </a:lnRef>
          <a:fillRef idx="1">
            <a:schemeClr val="lt1"/>
          </a:fillRef>
          <a:effectRef idx="0">
            <a:schemeClr val="accent2"/>
          </a:effectRef>
          <a:fontRef idx="minor">
            <a:schemeClr val="dk1"/>
          </a:fontRef>
        </p:style>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810" y="0"/>
            <a:ext cx="12185650" cy="1028700"/>
          </a:xfrm>
          <a:prstGeom prst="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ja-JP" altLang="zh-CN" sz="3600">
                <a:solidFill>
                  <a:srgbClr val="C00000"/>
                </a:solidFill>
                <a:latin typeface="黑体" panose="02010609060101010101" charset="-122"/>
                <a:ea typeface="黑体" panose="02010609060101010101" charset="-122"/>
              </a:rPr>
              <a:t>■</a:t>
            </a:r>
            <a:r>
              <a:rPr lang="zh-CN" altLang="en-US" sz="3600">
                <a:solidFill>
                  <a:srgbClr val="C00000"/>
                </a:solidFill>
                <a:latin typeface="黑体" panose="02010609060101010101" charset="-122"/>
                <a:ea typeface="黑体" panose="02010609060101010101" charset="-122"/>
              </a:rPr>
              <a:t>宏观战略</a:t>
            </a:r>
            <a:endParaRPr lang="en-US" altLang="zh-CN" sz="3600">
              <a:solidFill>
                <a:srgbClr val="C00000"/>
              </a:solidFill>
              <a:latin typeface="黑体" panose="02010609060101010101" charset="-122"/>
              <a:ea typeface="黑体" panose="02010609060101010101" charset="-122"/>
            </a:endParaRPr>
          </a:p>
        </p:txBody>
      </p:sp>
      <p:cxnSp>
        <p:nvCxnSpPr>
          <p:cNvPr id="5" name="直接连接符 4"/>
          <p:cNvCxnSpPr/>
          <p:nvPr/>
        </p:nvCxnSpPr>
        <p:spPr>
          <a:xfrm>
            <a:off x="20320" y="925830"/>
            <a:ext cx="12172950" cy="0"/>
          </a:xfrm>
          <a:prstGeom prst="line">
            <a:avLst/>
          </a:prstGeom>
          <a:ln w="38100">
            <a:solidFill>
              <a:srgbClr val="C00000"/>
            </a:solidFill>
          </a:ln>
        </p:spPr>
        <p:style>
          <a:lnRef idx="3">
            <a:schemeClr val="accent5"/>
          </a:lnRef>
          <a:fillRef idx="0">
            <a:schemeClr val="accent5"/>
          </a:fillRef>
          <a:effectRef idx="2">
            <a:schemeClr val="accent5"/>
          </a:effectRef>
          <a:fontRef idx="minor">
            <a:schemeClr val="tx1"/>
          </a:fontRef>
        </p:style>
      </p:cxnSp>
      <p:pic>
        <p:nvPicPr>
          <p:cNvPr id="10" name="Picture 5" descr="china5e_logo"/>
          <p:cNvPicPr>
            <a:picLocks noChangeAspect="1" noChangeArrowheads="1"/>
          </p:cNvPicPr>
          <p:nvPr/>
        </p:nvPicPr>
        <p:blipFill>
          <a:blip r:embed="rId1" cstate="print"/>
          <a:srcRect/>
          <a:stretch>
            <a:fillRect/>
          </a:stretch>
        </p:blipFill>
        <p:spPr bwMode="auto">
          <a:xfrm>
            <a:off x="9866630" y="223520"/>
            <a:ext cx="1934845" cy="537210"/>
          </a:xfrm>
          <a:prstGeom prst="rect">
            <a:avLst/>
          </a:prstGeom>
        </p:spPr>
        <p:style>
          <a:lnRef idx="2">
            <a:schemeClr val="accent2"/>
          </a:lnRef>
          <a:fillRef idx="1">
            <a:schemeClr val="lt1"/>
          </a:fillRef>
          <a:effectRef idx="0">
            <a:schemeClr val="accent2"/>
          </a:effectRef>
          <a:fontRef idx="minor">
            <a:schemeClr val="dk1"/>
          </a:fontRef>
        </p:style>
      </p:pic>
      <p:sp>
        <p:nvSpPr>
          <p:cNvPr id="100" name="文本框 99"/>
          <p:cNvSpPr txBox="1"/>
          <p:nvPr/>
        </p:nvSpPr>
        <p:spPr>
          <a:xfrm>
            <a:off x="412115" y="1009650"/>
            <a:ext cx="11450320" cy="457200"/>
          </a:xfrm>
          <a:prstGeom prst="rect">
            <a:avLst/>
          </a:prstGeom>
          <a:noFill/>
          <a:ln w="9525">
            <a:noFill/>
          </a:ln>
        </p:spPr>
        <p:txBody>
          <a:bodyPr wrap="square">
            <a:spAutoFit/>
          </a:bodyPr>
          <a:lstStyle/>
          <a:p>
            <a:pPr marL="342900" indent="-342900" algn="l">
              <a:buFont typeface="Wingdings" panose="05000000000000000000" charset="0"/>
              <a:buChar char="p"/>
            </a:pPr>
            <a:r>
              <a:rPr lang="zh-CN" altLang="en-US" sz="2400" b="0" u="none">
                <a:solidFill>
                  <a:srgbClr val="C00000"/>
                </a:solidFill>
                <a:latin typeface="黑体" panose="02010609060101010101" charset="-122"/>
                <a:ea typeface="黑体" panose="02010609060101010101" charset="-122"/>
                <a:cs typeface="宋体" panose="02010600030101010101" pitchFamily="2" charset="-122"/>
              </a:rPr>
              <a:t>国家能源相关“十三五</a:t>
            </a:r>
            <a:r>
              <a:rPr lang="en-US" altLang="zh-CN" sz="2400" b="0" u="none">
                <a:solidFill>
                  <a:srgbClr val="C00000"/>
                </a:solidFill>
                <a:latin typeface="黑体" panose="02010609060101010101" charset="-122"/>
                <a:ea typeface="黑体" panose="02010609060101010101" charset="-122"/>
                <a:cs typeface="宋体" panose="02010600030101010101" pitchFamily="2" charset="-122"/>
              </a:rPr>
              <a:t>”</a:t>
            </a:r>
            <a:r>
              <a:rPr lang="zh-CN" altLang="en-US" sz="2400" b="0" u="none">
                <a:solidFill>
                  <a:srgbClr val="C00000"/>
                </a:solidFill>
                <a:latin typeface="黑体" panose="02010609060101010101" charset="-122"/>
                <a:ea typeface="黑体" panose="02010609060101010101" charset="-122"/>
                <a:cs typeface="宋体" panose="02010600030101010101" pitchFamily="2" charset="-122"/>
              </a:rPr>
              <a:t>规划汇总</a:t>
            </a:r>
            <a:endParaRPr lang="zh-CN" altLang="en-US" sz="2400" b="0" u="none">
              <a:solidFill>
                <a:srgbClr val="C00000"/>
              </a:solidFill>
              <a:latin typeface="黑体" panose="02010609060101010101" charset="-122"/>
              <a:ea typeface="黑体" panose="02010609060101010101" charset="-122"/>
              <a:cs typeface="宋体" panose="02010600030101010101" pitchFamily="2" charset="-122"/>
            </a:endParaRPr>
          </a:p>
        </p:txBody>
      </p:sp>
      <p:sp>
        <p:nvSpPr>
          <p:cNvPr id="7" name="文本框 6"/>
          <p:cNvSpPr txBox="1"/>
          <p:nvPr/>
        </p:nvSpPr>
        <p:spPr>
          <a:xfrm>
            <a:off x="381635" y="6222365"/>
            <a:ext cx="11450320" cy="457200"/>
          </a:xfrm>
          <a:prstGeom prst="rect">
            <a:avLst/>
          </a:prstGeom>
          <a:noFill/>
          <a:ln w="9525">
            <a:noFill/>
          </a:ln>
        </p:spPr>
        <p:txBody>
          <a:bodyPr wrap="square">
            <a:spAutoFit/>
          </a:bodyPr>
          <a:lstStyle/>
          <a:p>
            <a:pPr marL="342900" indent="-342900" algn="l">
              <a:buFont typeface="Wingdings" panose="05000000000000000000" charset="0"/>
              <a:buChar char="p"/>
            </a:pPr>
            <a:r>
              <a:rPr lang="zh-CN" altLang="en-US" sz="2400" b="0" u="none">
                <a:solidFill>
                  <a:srgbClr val="C00000"/>
                </a:solidFill>
                <a:latin typeface="黑体" panose="02010609060101010101" charset="-122"/>
                <a:ea typeface="黑体" panose="02010609060101010101" charset="-122"/>
                <a:cs typeface="宋体" panose="02010600030101010101" pitchFamily="2" charset="-122"/>
              </a:rPr>
              <a:t>中共中央、国务院决定设立河北雄安新区</a:t>
            </a:r>
            <a:endParaRPr lang="zh-CN" altLang="en-US" sz="2400" b="0" u="none">
              <a:solidFill>
                <a:srgbClr val="C00000"/>
              </a:solidFill>
              <a:latin typeface="黑体" panose="02010609060101010101" charset="-122"/>
              <a:ea typeface="黑体" panose="02010609060101010101" charset="-122"/>
              <a:cs typeface="宋体" panose="02010600030101010101" pitchFamily="2" charset="-122"/>
            </a:endParaRPr>
          </a:p>
        </p:txBody>
      </p:sp>
      <p:graphicFrame>
        <p:nvGraphicFramePr>
          <p:cNvPr id="2" name="表格 -1"/>
          <p:cNvGraphicFramePr/>
          <p:nvPr/>
        </p:nvGraphicFramePr>
        <p:xfrm>
          <a:off x="840105" y="1604010"/>
          <a:ext cx="8926195" cy="4459605"/>
        </p:xfrm>
        <a:graphic>
          <a:graphicData uri="http://schemas.openxmlformats.org/drawingml/2006/table">
            <a:tbl>
              <a:tblPr firstRow="1" bandRow="1">
                <a:tableStyleId>{5940675A-B579-460E-94D1-54222C63F5DA}</a:tableStyleId>
              </a:tblPr>
              <a:tblGrid>
                <a:gridCol w="1163320"/>
                <a:gridCol w="2187575"/>
                <a:gridCol w="5575300"/>
              </a:tblGrid>
              <a:tr h="339725">
                <a:tc>
                  <a:txBody>
                    <a:bodyPr/>
                    <a:lstStyle/>
                    <a:p>
                      <a:pPr marL="0" indent="0" algn="ctr">
                        <a:buNone/>
                      </a:pPr>
                      <a:r>
                        <a:rPr lang="zh-CN" altLang="en-US" sz="1800" b="0" u="none">
                          <a:latin typeface="黑体" panose="02010609060101010101" charset="-122"/>
                          <a:ea typeface="黑体" panose="02010609060101010101" charset="-122"/>
                          <a:cs typeface="宋体" panose="02010600030101010101" pitchFamily="2" charset="-122"/>
                        </a:rPr>
                        <a:t>序号</a:t>
                      </a:r>
                      <a:endParaRPr lang="zh-CN" altLang="en-US" sz="1800" b="0" u="none">
                        <a:latin typeface="黑体" panose="02010609060101010101" charset="-122"/>
                        <a:ea typeface="黑体" panose="02010609060101010101" charset="-122"/>
                        <a:cs typeface="宋体" panose="02010600030101010101" pitchFamily="2" charset="-122"/>
                      </a:endParaRPr>
                    </a:p>
                  </a:txBody>
                  <a:tcPr marL="68580" marR="68580" marT="0" marB="0">
                    <a:lnL w="12700" cap="flat" cmpd="sng">
                      <a:solidFill>
                        <a:srgbClr val="00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marL="0" indent="0" algn="ctr">
                        <a:buNone/>
                      </a:pPr>
                      <a:r>
                        <a:rPr lang="zh-CN" altLang="en-US" sz="1800" b="0" u="none">
                          <a:latin typeface="黑体" panose="02010609060101010101" charset="-122"/>
                          <a:ea typeface="黑体" panose="02010609060101010101" charset="-122"/>
                          <a:cs typeface="宋体" panose="02010600030101010101" pitchFamily="2" charset="-122"/>
                        </a:rPr>
                        <a:t>时间</a:t>
                      </a:r>
                      <a:endParaRPr lang="zh-CN" altLang="en-US" sz="1800" b="0" u="none">
                        <a:latin typeface="黑体" panose="02010609060101010101" charset="-122"/>
                        <a:ea typeface="黑体" panose="02010609060101010101"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marL="0" indent="0" algn="ctr">
                        <a:buNone/>
                      </a:pPr>
                      <a:r>
                        <a:rPr lang="zh-CN" altLang="en-US" sz="1800" b="0" u="none">
                          <a:latin typeface="黑体" panose="02010609060101010101" charset="-122"/>
                          <a:ea typeface="黑体" panose="02010609060101010101" charset="-122"/>
                          <a:cs typeface="宋体" panose="02010600030101010101" pitchFamily="2" charset="-122"/>
                        </a:rPr>
                        <a:t>名称</a:t>
                      </a:r>
                      <a:endParaRPr lang="zh-CN" altLang="en-US" sz="1800" b="0" u="none">
                        <a:latin typeface="黑体" panose="02010609060101010101" charset="-122"/>
                        <a:ea typeface="黑体" panose="02010609060101010101" charset="-122"/>
                        <a:cs typeface="宋体" panose="02010600030101010101" pitchFamily="2" charset="-122"/>
                      </a:endParaRPr>
                    </a:p>
                  </a:txBody>
                  <a:tcPr marL="68580" marR="68580" marT="0" marB="0">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74320">
                <a:tc>
                  <a:txBody>
                    <a:bodyPr/>
                    <a:lstStyle/>
                    <a:p>
                      <a:pPr marL="0" indent="0" algn="ctr">
                        <a:buNone/>
                      </a:pPr>
                      <a:r>
                        <a:rPr lang="en-US" altLang="zh-CN" sz="1800" b="0" u="none">
                          <a:latin typeface="黑体" panose="02010609060101010101" charset="-122"/>
                          <a:ea typeface="黑体" panose="02010609060101010101" charset="-122"/>
                          <a:cs typeface="宋体" panose="02010600030101010101" pitchFamily="2" charset="-122"/>
                        </a:rPr>
                        <a:t>1</a:t>
                      </a:r>
                      <a:endParaRPr lang="en-US" altLang="zh-CN" sz="1800" b="0" u="none">
                        <a:latin typeface="黑体" panose="02010609060101010101" charset="-122"/>
                        <a:ea typeface="黑体" panose="02010609060101010101" charset="-122"/>
                        <a:cs typeface="宋体" panose="02010600030101010101" pitchFamily="2" charset="-122"/>
                      </a:endParaRPr>
                    </a:p>
                  </a:txBody>
                  <a:tcPr marL="68580" marR="68580" marT="0" marB="0">
                    <a:lnL w="12700" cap="flat" cmpd="sng">
                      <a:solidFill>
                        <a:srgbClr val="00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marL="0" indent="0" algn="l">
                        <a:buNone/>
                      </a:pPr>
                      <a:r>
                        <a:rPr lang="en-US" altLang="zh-CN" sz="1800" b="0" u="none">
                          <a:latin typeface="黑体" panose="02010609060101010101" charset="-122"/>
                          <a:ea typeface="黑体" panose="02010609060101010101" charset="-122"/>
                          <a:cs typeface="宋体" panose="02010600030101010101" pitchFamily="2" charset="-122"/>
                        </a:rPr>
                        <a:t>2016</a:t>
                      </a:r>
                      <a:r>
                        <a:rPr lang="zh-CN" altLang="en-US" sz="1800" b="0" u="none">
                          <a:latin typeface="黑体" panose="02010609060101010101" charset="-122"/>
                          <a:ea typeface="黑体" panose="02010609060101010101" charset="-122"/>
                          <a:cs typeface="宋体" panose="02010600030101010101" pitchFamily="2" charset="-122"/>
                        </a:rPr>
                        <a:t>年</a:t>
                      </a:r>
                      <a:r>
                        <a:rPr lang="en-US" altLang="zh-CN" sz="1800" b="0" u="none">
                          <a:latin typeface="黑体" panose="02010609060101010101" charset="-122"/>
                          <a:ea typeface="黑体" panose="02010609060101010101" charset="-122"/>
                          <a:cs typeface="宋体" panose="02010600030101010101" pitchFamily="2" charset="-122"/>
                        </a:rPr>
                        <a:t>10</a:t>
                      </a:r>
                      <a:r>
                        <a:rPr lang="zh-CN" altLang="en-US" sz="1800" b="0" u="none">
                          <a:latin typeface="黑体" panose="02010609060101010101" charset="-122"/>
                          <a:ea typeface="黑体" panose="02010609060101010101" charset="-122"/>
                          <a:cs typeface="宋体" panose="02010600030101010101" pitchFamily="2" charset="-122"/>
                        </a:rPr>
                        <a:t>月</a:t>
                      </a:r>
                      <a:r>
                        <a:rPr lang="en-US" altLang="zh-CN" sz="1800" b="0" u="none">
                          <a:latin typeface="黑体" panose="02010609060101010101" charset="-122"/>
                          <a:ea typeface="黑体" panose="02010609060101010101" charset="-122"/>
                          <a:cs typeface="宋体" panose="02010600030101010101" pitchFamily="2" charset="-122"/>
                        </a:rPr>
                        <a:t>28</a:t>
                      </a:r>
                      <a:r>
                        <a:rPr lang="zh-CN" altLang="en-US" sz="1800" b="0" u="none">
                          <a:latin typeface="黑体" panose="02010609060101010101" charset="-122"/>
                          <a:ea typeface="黑体" panose="02010609060101010101" charset="-122"/>
                          <a:cs typeface="宋体" panose="02010600030101010101" pitchFamily="2" charset="-122"/>
                        </a:rPr>
                        <a:t>日</a:t>
                      </a:r>
                      <a:endParaRPr lang="zh-CN" altLang="en-US" sz="1800" b="0" u="none">
                        <a:latin typeface="黑体" panose="02010609060101010101" charset="-122"/>
                        <a:ea typeface="黑体" panose="02010609060101010101"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marL="0" indent="0" algn="l">
                        <a:buNone/>
                      </a:pPr>
                      <a:r>
                        <a:rPr lang="en-US" altLang="zh-CN" sz="1800" b="0" u="none">
                          <a:solidFill>
                            <a:srgbClr val="000000"/>
                          </a:solidFill>
                          <a:latin typeface="黑体" panose="02010609060101010101" charset="-122"/>
                          <a:ea typeface="黑体" panose="02010609060101010101" charset="-122"/>
                          <a:cs typeface="宋体" panose="02010600030101010101" pitchFamily="2" charset="-122"/>
                        </a:rPr>
                        <a:t>《</a:t>
                      </a:r>
                      <a:r>
                        <a:rPr lang="zh-CN" altLang="en-US" sz="1800" b="0" u="none">
                          <a:solidFill>
                            <a:srgbClr val="000000"/>
                          </a:solidFill>
                          <a:latin typeface="黑体" panose="02010609060101010101" charset="-122"/>
                          <a:ea typeface="黑体" panose="02010609060101010101" charset="-122"/>
                          <a:cs typeface="宋体" panose="02010600030101010101" pitchFamily="2" charset="-122"/>
                        </a:rPr>
                        <a:t>生物质能发展“十三五”规划</a:t>
                      </a:r>
                      <a:r>
                        <a:rPr lang="en-US" altLang="zh-CN" sz="1800" b="0" u="none">
                          <a:solidFill>
                            <a:srgbClr val="000000"/>
                          </a:solidFill>
                          <a:latin typeface="黑体" panose="02010609060101010101" charset="-122"/>
                          <a:ea typeface="黑体" panose="02010609060101010101" charset="-122"/>
                          <a:cs typeface="宋体" panose="02010600030101010101" pitchFamily="2" charset="-122"/>
                        </a:rPr>
                        <a:t>》</a:t>
                      </a:r>
                      <a:endParaRPr lang="zh-CN" altLang="en-US" sz="1800" b="0" u="none">
                        <a:solidFill>
                          <a:srgbClr val="000000"/>
                        </a:solidFill>
                        <a:latin typeface="黑体" panose="02010609060101010101" charset="-122"/>
                        <a:ea typeface="黑体" panose="02010609060101010101" charset="-122"/>
                        <a:cs typeface="宋体" panose="02010600030101010101" pitchFamily="2" charset="-122"/>
                      </a:endParaRPr>
                    </a:p>
                  </a:txBody>
                  <a:tcPr marL="68580" marR="68580" marT="0" marB="0">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186690">
                <a:tc>
                  <a:txBody>
                    <a:bodyPr/>
                    <a:lstStyle/>
                    <a:p>
                      <a:pPr marL="0" indent="0" algn="ctr">
                        <a:buNone/>
                      </a:pPr>
                      <a:r>
                        <a:rPr lang="en-US" altLang="zh-CN" sz="1800" b="0" u="none">
                          <a:latin typeface="黑体" panose="02010609060101010101" charset="-122"/>
                          <a:ea typeface="黑体" panose="02010609060101010101" charset="-122"/>
                          <a:cs typeface="宋体" panose="02010600030101010101" pitchFamily="2" charset="-122"/>
                        </a:rPr>
                        <a:t>2</a:t>
                      </a:r>
                      <a:endParaRPr lang="en-US" altLang="zh-CN" sz="1800" b="0" u="none">
                        <a:latin typeface="黑体" panose="02010609060101010101" charset="-122"/>
                        <a:ea typeface="黑体" panose="02010609060101010101" charset="-122"/>
                        <a:cs typeface="宋体" panose="02010600030101010101" pitchFamily="2" charset="-122"/>
                      </a:endParaRPr>
                    </a:p>
                  </a:txBody>
                  <a:tcPr marL="68580" marR="68580" marT="0" marB="0">
                    <a:lnL w="12700" cap="flat" cmpd="sng">
                      <a:solidFill>
                        <a:srgbClr val="00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marL="0" indent="0" algn="l">
                        <a:buNone/>
                      </a:pPr>
                      <a:r>
                        <a:rPr lang="en-US" altLang="zh-CN" sz="1800" b="0" u="none">
                          <a:latin typeface="黑体" panose="02010609060101010101" charset="-122"/>
                          <a:ea typeface="黑体" panose="02010609060101010101" charset="-122"/>
                          <a:cs typeface="宋体" panose="02010600030101010101" pitchFamily="2" charset="-122"/>
                        </a:rPr>
                        <a:t>2016</a:t>
                      </a:r>
                      <a:r>
                        <a:rPr lang="zh-CN" altLang="en-US" sz="1800" b="0" u="none">
                          <a:latin typeface="黑体" panose="02010609060101010101" charset="-122"/>
                          <a:ea typeface="黑体" panose="02010609060101010101" charset="-122"/>
                          <a:cs typeface="宋体" panose="02010600030101010101" pitchFamily="2" charset="-122"/>
                        </a:rPr>
                        <a:t>年</a:t>
                      </a:r>
                      <a:r>
                        <a:rPr lang="en-US" altLang="zh-CN" sz="1800" b="0" u="none">
                          <a:latin typeface="黑体" panose="02010609060101010101" charset="-122"/>
                          <a:ea typeface="黑体" panose="02010609060101010101" charset="-122"/>
                          <a:cs typeface="宋体" panose="02010600030101010101" pitchFamily="2" charset="-122"/>
                        </a:rPr>
                        <a:t>11</a:t>
                      </a:r>
                      <a:r>
                        <a:rPr lang="zh-CN" altLang="en-US" sz="1800" b="0" u="none">
                          <a:latin typeface="黑体" panose="02010609060101010101" charset="-122"/>
                          <a:ea typeface="黑体" panose="02010609060101010101" charset="-122"/>
                          <a:cs typeface="宋体" panose="02010600030101010101" pitchFamily="2" charset="-122"/>
                        </a:rPr>
                        <a:t>月</a:t>
                      </a:r>
                      <a:r>
                        <a:rPr lang="en-US" altLang="zh-CN" sz="1800" b="0" u="none">
                          <a:latin typeface="黑体" panose="02010609060101010101" charset="-122"/>
                          <a:ea typeface="黑体" panose="02010609060101010101" charset="-122"/>
                          <a:cs typeface="宋体" panose="02010600030101010101" pitchFamily="2" charset="-122"/>
                        </a:rPr>
                        <a:t>7</a:t>
                      </a:r>
                      <a:r>
                        <a:rPr lang="zh-CN" altLang="en-US" sz="1800" b="0" u="none">
                          <a:latin typeface="黑体" panose="02010609060101010101" charset="-122"/>
                          <a:ea typeface="黑体" panose="02010609060101010101" charset="-122"/>
                          <a:cs typeface="宋体" panose="02010600030101010101" pitchFamily="2" charset="-122"/>
                        </a:rPr>
                        <a:t>日</a:t>
                      </a:r>
                      <a:endParaRPr lang="zh-CN" altLang="en-US" sz="1800" b="0" u="none">
                        <a:latin typeface="黑体" panose="02010609060101010101" charset="-122"/>
                        <a:ea typeface="黑体" panose="02010609060101010101"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marL="0" indent="0" algn="l">
                        <a:buNone/>
                      </a:pPr>
                      <a:r>
                        <a:rPr lang="en-US" altLang="zh-CN" sz="1800" b="0" u="none">
                          <a:solidFill>
                            <a:srgbClr val="000000"/>
                          </a:solidFill>
                          <a:latin typeface="黑体" panose="02010609060101010101" charset="-122"/>
                          <a:ea typeface="黑体" panose="02010609060101010101" charset="-122"/>
                          <a:cs typeface="宋体" panose="02010600030101010101" pitchFamily="2" charset="-122"/>
                        </a:rPr>
                        <a:t>《</a:t>
                      </a:r>
                      <a:r>
                        <a:rPr lang="zh-CN" altLang="en-US" sz="1800" b="0" u="none">
                          <a:solidFill>
                            <a:srgbClr val="000000"/>
                          </a:solidFill>
                          <a:latin typeface="黑体" panose="02010609060101010101" charset="-122"/>
                          <a:ea typeface="黑体" panose="02010609060101010101" charset="-122"/>
                          <a:cs typeface="宋体" panose="02010600030101010101" pitchFamily="2" charset="-122"/>
                        </a:rPr>
                        <a:t>电力发展“十三五”规划</a:t>
                      </a:r>
                      <a:r>
                        <a:rPr lang="en-US" altLang="zh-CN" sz="1800" b="0" u="none">
                          <a:solidFill>
                            <a:srgbClr val="000000"/>
                          </a:solidFill>
                          <a:latin typeface="黑体" panose="02010609060101010101" charset="-122"/>
                          <a:ea typeface="黑体" panose="02010609060101010101" charset="-122"/>
                          <a:cs typeface="宋体" panose="02010600030101010101" pitchFamily="2" charset="-122"/>
                        </a:rPr>
                        <a:t>》</a:t>
                      </a:r>
                      <a:endParaRPr lang="zh-CN" altLang="en-US" sz="1800" b="0" u="none">
                        <a:solidFill>
                          <a:srgbClr val="000000"/>
                        </a:solidFill>
                        <a:latin typeface="黑体" panose="02010609060101010101" charset="-122"/>
                        <a:ea typeface="黑体" panose="02010609060101010101" charset="-122"/>
                        <a:cs typeface="宋体" panose="02010600030101010101" pitchFamily="2" charset="-122"/>
                      </a:endParaRPr>
                    </a:p>
                  </a:txBody>
                  <a:tcPr marL="68580" marR="68580" marT="0" marB="0">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186690">
                <a:tc>
                  <a:txBody>
                    <a:bodyPr/>
                    <a:lstStyle/>
                    <a:p>
                      <a:pPr marL="0" indent="0" algn="ctr">
                        <a:buNone/>
                      </a:pPr>
                      <a:r>
                        <a:rPr lang="en-US" altLang="zh-CN" sz="1800" b="0" u="none">
                          <a:latin typeface="黑体" panose="02010609060101010101" charset="-122"/>
                          <a:ea typeface="黑体" panose="02010609060101010101" charset="-122"/>
                          <a:cs typeface="宋体" panose="02010600030101010101" pitchFamily="2" charset="-122"/>
                        </a:rPr>
                        <a:t>3</a:t>
                      </a:r>
                      <a:endParaRPr lang="en-US" altLang="zh-CN" sz="1800" b="0" u="none">
                        <a:latin typeface="黑体" panose="02010609060101010101" charset="-122"/>
                        <a:ea typeface="黑体" panose="02010609060101010101" charset="-122"/>
                        <a:cs typeface="宋体" panose="02010600030101010101" pitchFamily="2" charset="-122"/>
                      </a:endParaRPr>
                    </a:p>
                  </a:txBody>
                  <a:tcPr marL="68580" marR="68580" marT="0" marB="0">
                    <a:lnL w="12700" cap="flat" cmpd="sng">
                      <a:solidFill>
                        <a:srgbClr val="00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marL="0" indent="0" algn="l">
                        <a:buNone/>
                      </a:pPr>
                      <a:r>
                        <a:rPr lang="en-US" altLang="zh-CN" sz="1800" b="0" u="none">
                          <a:latin typeface="黑体" panose="02010609060101010101" charset="-122"/>
                          <a:ea typeface="黑体" panose="02010609060101010101" charset="-122"/>
                          <a:cs typeface="宋体" panose="02010600030101010101" pitchFamily="2" charset="-122"/>
                        </a:rPr>
                        <a:t>2016</a:t>
                      </a:r>
                      <a:r>
                        <a:rPr lang="zh-CN" altLang="en-US" sz="1800" b="0" u="none">
                          <a:latin typeface="黑体" panose="02010609060101010101" charset="-122"/>
                          <a:ea typeface="黑体" panose="02010609060101010101" charset="-122"/>
                          <a:cs typeface="宋体" panose="02010600030101010101" pitchFamily="2" charset="-122"/>
                        </a:rPr>
                        <a:t>年</a:t>
                      </a:r>
                      <a:r>
                        <a:rPr lang="en-US" altLang="zh-CN" sz="1800" b="0" u="none">
                          <a:latin typeface="黑体" panose="02010609060101010101" charset="-122"/>
                          <a:ea typeface="黑体" panose="02010609060101010101" charset="-122"/>
                          <a:cs typeface="宋体" panose="02010600030101010101" pitchFamily="2" charset="-122"/>
                        </a:rPr>
                        <a:t>11</a:t>
                      </a:r>
                      <a:r>
                        <a:rPr lang="zh-CN" altLang="en-US" sz="1800" b="0" u="none">
                          <a:latin typeface="黑体" panose="02010609060101010101" charset="-122"/>
                          <a:ea typeface="黑体" panose="02010609060101010101" charset="-122"/>
                          <a:cs typeface="宋体" panose="02010600030101010101" pitchFamily="2" charset="-122"/>
                        </a:rPr>
                        <a:t>月</a:t>
                      </a:r>
                      <a:r>
                        <a:rPr lang="en-US" altLang="zh-CN" sz="1800" b="0" u="none">
                          <a:latin typeface="黑体" panose="02010609060101010101" charset="-122"/>
                          <a:ea typeface="黑体" panose="02010609060101010101" charset="-122"/>
                          <a:cs typeface="宋体" panose="02010600030101010101" pitchFamily="2" charset="-122"/>
                        </a:rPr>
                        <a:t>30</a:t>
                      </a:r>
                      <a:r>
                        <a:rPr lang="zh-CN" altLang="en-US" sz="1800" b="0" u="none">
                          <a:latin typeface="黑体" panose="02010609060101010101" charset="-122"/>
                          <a:ea typeface="黑体" panose="02010609060101010101" charset="-122"/>
                          <a:cs typeface="宋体" panose="02010600030101010101" pitchFamily="2" charset="-122"/>
                        </a:rPr>
                        <a:t>日</a:t>
                      </a:r>
                      <a:endParaRPr lang="zh-CN" altLang="en-US" sz="1800" b="0" u="none">
                        <a:latin typeface="黑体" panose="02010609060101010101" charset="-122"/>
                        <a:ea typeface="黑体" panose="02010609060101010101"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marL="0" indent="0" algn="l">
                        <a:buNone/>
                      </a:pPr>
                      <a:r>
                        <a:rPr lang="en-US" altLang="zh-CN" sz="1800" b="0" u="none">
                          <a:solidFill>
                            <a:srgbClr val="000000"/>
                          </a:solidFill>
                          <a:latin typeface="黑体" panose="02010609060101010101" charset="-122"/>
                          <a:ea typeface="黑体" panose="02010609060101010101" charset="-122"/>
                          <a:cs typeface="宋体" panose="02010600030101010101" pitchFamily="2" charset="-122"/>
                        </a:rPr>
                        <a:t>《</a:t>
                      </a:r>
                      <a:r>
                        <a:rPr lang="zh-CN" altLang="en-US" sz="1800" b="0" u="none">
                          <a:solidFill>
                            <a:srgbClr val="000000"/>
                          </a:solidFill>
                          <a:latin typeface="黑体" panose="02010609060101010101" charset="-122"/>
                          <a:ea typeface="黑体" panose="02010609060101010101" charset="-122"/>
                          <a:cs typeface="宋体" panose="02010600030101010101" pitchFamily="2" charset="-122"/>
                        </a:rPr>
                        <a:t>水电发展“十三五”规划</a:t>
                      </a:r>
                      <a:r>
                        <a:rPr lang="en-US" altLang="zh-CN" sz="1800" b="0" u="none">
                          <a:solidFill>
                            <a:srgbClr val="000000"/>
                          </a:solidFill>
                          <a:latin typeface="黑体" panose="02010609060101010101" charset="-122"/>
                          <a:ea typeface="黑体" panose="02010609060101010101" charset="-122"/>
                          <a:cs typeface="宋体" panose="02010600030101010101" pitchFamily="2" charset="-122"/>
                        </a:rPr>
                        <a:t>》</a:t>
                      </a:r>
                      <a:endParaRPr lang="zh-CN" altLang="en-US" sz="1800" b="0" u="none">
                        <a:solidFill>
                          <a:srgbClr val="000000"/>
                        </a:solidFill>
                        <a:latin typeface="黑体" panose="02010609060101010101" charset="-122"/>
                        <a:ea typeface="黑体" panose="02010609060101010101" charset="-122"/>
                        <a:cs typeface="宋体" panose="02010600030101010101" pitchFamily="2" charset="-122"/>
                      </a:endParaRPr>
                    </a:p>
                  </a:txBody>
                  <a:tcPr marL="68580" marR="68580" marT="0" marB="0">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186690">
                <a:tc>
                  <a:txBody>
                    <a:bodyPr/>
                    <a:lstStyle/>
                    <a:p>
                      <a:pPr marL="0" indent="0" algn="ctr">
                        <a:buNone/>
                      </a:pPr>
                      <a:r>
                        <a:rPr lang="en-US" altLang="zh-CN" sz="1800" b="0" u="none">
                          <a:latin typeface="黑体" panose="02010609060101010101" charset="-122"/>
                          <a:ea typeface="黑体" panose="02010609060101010101" charset="-122"/>
                          <a:cs typeface="宋体" panose="02010600030101010101" pitchFamily="2" charset="-122"/>
                        </a:rPr>
                        <a:t>4</a:t>
                      </a:r>
                      <a:endParaRPr lang="en-US" altLang="zh-CN" sz="1800" b="0" u="none">
                        <a:latin typeface="黑体" panose="02010609060101010101" charset="-122"/>
                        <a:ea typeface="黑体" panose="02010609060101010101" charset="-122"/>
                        <a:cs typeface="宋体" panose="02010600030101010101" pitchFamily="2" charset="-122"/>
                      </a:endParaRPr>
                    </a:p>
                  </a:txBody>
                  <a:tcPr marL="68580" marR="68580" marT="0" marB="0">
                    <a:lnL w="12700" cap="flat" cmpd="sng">
                      <a:solidFill>
                        <a:srgbClr val="00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marL="0" indent="0" algn="l">
                        <a:buNone/>
                      </a:pPr>
                      <a:r>
                        <a:rPr lang="en-US" altLang="zh-CN" sz="1800" b="0" u="none">
                          <a:latin typeface="黑体" panose="02010609060101010101" charset="-122"/>
                          <a:ea typeface="黑体" panose="02010609060101010101" charset="-122"/>
                          <a:cs typeface="宋体" panose="02010600030101010101" pitchFamily="2" charset="-122"/>
                        </a:rPr>
                        <a:t>2016</a:t>
                      </a:r>
                      <a:r>
                        <a:rPr lang="zh-CN" altLang="en-US" sz="1800" b="0" u="none">
                          <a:latin typeface="黑体" panose="02010609060101010101" charset="-122"/>
                          <a:ea typeface="黑体" panose="02010609060101010101" charset="-122"/>
                          <a:cs typeface="宋体" panose="02010600030101010101" pitchFamily="2" charset="-122"/>
                        </a:rPr>
                        <a:t>年</a:t>
                      </a:r>
                      <a:r>
                        <a:rPr lang="en-US" altLang="zh-CN" sz="1800" b="0" u="none">
                          <a:latin typeface="黑体" panose="02010609060101010101" charset="-122"/>
                          <a:ea typeface="黑体" panose="02010609060101010101" charset="-122"/>
                          <a:cs typeface="宋体" panose="02010600030101010101" pitchFamily="2" charset="-122"/>
                        </a:rPr>
                        <a:t>11</a:t>
                      </a:r>
                      <a:r>
                        <a:rPr lang="zh-CN" altLang="en-US" sz="1800" b="0" u="none">
                          <a:latin typeface="黑体" panose="02010609060101010101" charset="-122"/>
                          <a:ea typeface="黑体" panose="02010609060101010101" charset="-122"/>
                          <a:cs typeface="宋体" panose="02010600030101010101" pitchFamily="2" charset="-122"/>
                        </a:rPr>
                        <a:t>月</a:t>
                      </a:r>
                      <a:r>
                        <a:rPr lang="en-US" altLang="zh-CN" sz="1800" b="0" u="none">
                          <a:latin typeface="黑体" panose="02010609060101010101" charset="-122"/>
                          <a:ea typeface="黑体" panose="02010609060101010101" charset="-122"/>
                          <a:cs typeface="宋体" panose="02010600030101010101" pitchFamily="2" charset="-122"/>
                        </a:rPr>
                        <a:t>30</a:t>
                      </a:r>
                      <a:r>
                        <a:rPr lang="zh-CN" altLang="en-US" sz="1800" b="0" u="none">
                          <a:latin typeface="黑体" panose="02010609060101010101" charset="-122"/>
                          <a:ea typeface="黑体" panose="02010609060101010101" charset="-122"/>
                          <a:cs typeface="宋体" panose="02010600030101010101" pitchFamily="2" charset="-122"/>
                        </a:rPr>
                        <a:t>日</a:t>
                      </a:r>
                      <a:endParaRPr lang="zh-CN" altLang="en-US" sz="1800" b="0" u="none">
                        <a:latin typeface="黑体" panose="02010609060101010101" charset="-122"/>
                        <a:ea typeface="黑体" panose="02010609060101010101"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marL="0" indent="0" algn="l">
                        <a:buNone/>
                      </a:pPr>
                      <a:r>
                        <a:rPr lang="en-US" altLang="zh-CN" sz="1800" b="0" u="none">
                          <a:solidFill>
                            <a:srgbClr val="000000"/>
                          </a:solidFill>
                          <a:latin typeface="黑体" panose="02010609060101010101" charset="-122"/>
                          <a:ea typeface="黑体" panose="02010609060101010101" charset="-122"/>
                          <a:cs typeface="宋体" panose="02010600030101010101" pitchFamily="2" charset="-122"/>
                        </a:rPr>
                        <a:t>《</a:t>
                      </a:r>
                      <a:r>
                        <a:rPr lang="zh-CN" altLang="en-US" sz="1800" b="0" u="none">
                          <a:solidFill>
                            <a:srgbClr val="000000"/>
                          </a:solidFill>
                          <a:latin typeface="黑体" panose="02010609060101010101" charset="-122"/>
                          <a:ea typeface="黑体" panose="02010609060101010101" charset="-122"/>
                          <a:cs typeface="宋体" panose="02010600030101010101" pitchFamily="2" charset="-122"/>
                        </a:rPr>
                        <a:t>风电发展“十三五”规划</a:t>
                      </a:r>
                      <a:r>
                        <a:rPr lang="en-US" altLang="zh-CN" sz="1800" b="0" u="none">
                          <a:solidFill>
                            <a:srgbClr val="000000"/>
                          </a:solidFill>
                          <a:latin typeface="黑体" panose="02010609060101010101" charset="-122"/>
                          <a:ea typeface="黑体" panose="02010609060101010101" charset="-122"/>
                          <a:cs typeface="宋体" panose="02010600030101010101" pitchFamily="2" charset="-122"/>
                        </a:rPr>
                        <a:t>》</a:t>
                      </a:r>
                      <a:endParaRPr lang="zh-CN" altLang="en-US" sz="1800" b="0" u="none">
                        <a:solidFill>
                          <a:srgbClr val="000000"/>
                        </a:solidFill>
                        <a:latin typeface="黑体" panose="02010609060101010101" charset="-122"/>
                        <a:ea typeface="黑体" panose="02010609060101010101" charset="-122"/>
                        <a:cs typeface="宋体" panose="02010600030101010101" pitchFamily="2" charset="-122"/>
                      </a:endParaRPr>
                    </a:p>
                  </a:txBody>
                  <a:tcPr marL="68580" marR="68580" marT="0" marB="0">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28295">
                <a:tc>
                  <a:txBody>
                    <a:bodyPr/>
                    <a:lstStyle/>
                    <a:p>
                      <a:pPr marL="0" indent="0" algn="ctr">
                        <a:buNone/>
                      </a:pPr>
                      <a:r>
                        <a:rPr lang="en-US" altLang="zh-CN" sz="1800" b="0" u="none">
                          <a:latin typeface="黑体" panose="02010609060101010101" charset="-122"/>
                          <a:ea typeface="黑体" panose="02010609060101010101" charset="-122"/>
                          <a:cs typeface="宋体" panose="02010600030101010101" pitchFamily="2" charset="-122"/>
                        </a:rPr>
                        <a:t>5</a:t>
                      </a:r>
                      <a:endParaRPr lang="en-US" altLang="zh-CN" sz="1800" b="0" u="none">
                        <a:latin typeface="黑体" panose="02010609060101010101" charset="-122"/>
                        <a:ea typeface="黑体" panose="02010609060101010101" charset="-122"/>
                        <a:cs typeface="宋体" panose="02010600030101010101" pitchFamily="2" charset="-122"/>
                      </a:endParaRPr>
                    </a:p>
                  </a:txBody>
                  <a:tcPr marL="68580" marR="68580" marT="0" marB="0">
                    <a:lnL w="12700" cap="flat" cmpd="sng">
                      <a:solidFill>
                        <a:srgbClr val="00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marL="0" indent="0" algn="l">
                        <a:buNone/>
                      </a:pPr>
                      <a:r>
                        <a:rPr lang="en-US" altLang="zh-CN" sz="1800" b="0" u="none">
                          <a:latin typeface="黑体" panose="02010609060101010101" charset="-122"/>
                          <a:ea typeface="黑体" panose="02010609060101010101" charset="-122"/>
                          <a:cs typeface="宋体" panose="02010600030101010101" pitchFamily="2" charset="-122"/>
                        </a:rPr>
                        <a:t>2016</a:t>
                      </a:r>
                      <a:r>
                        <a:rPr lang="zh-CN" altLang="en-US" sz="1800" b="0" u="none">
                          <a:latin typeface="黑体" panose="02010609060101010101" charset="-122"/>
                          <a:ea typeface="黑体" panose="02010609060101010101" charset="-122"/>
                          <a:cs typeface="宋体" panose="02010600030101010101" pitchFamily="2" charset="-122"/>
                        </a:rPr>
                        <a:t>年</a:t>
                      </a:r>
                      <a:r>
                        <a:rPr lang="en-US" altLang="zh-CN" sz="1800" b="0" u="none">
                          <a:latin typeface="黑体" panose="02010609060101010101" charset="-122"/>
                          <a:ea typeface="黑体" panose="02010609060101010101" charset="-122"/>
                          <a:cs typeface="宋体" panose="02010600030101010101" pitchFamily="2" charset="-122"/>
                        </a:rPr>
                        <a:t>12</a:t>
                      </a:r>
                      <a:r>
                        <a:rPr lang="zh-CN" altLang="en-US" sz="1800" b="0" u="none">
                          <a:latin typeface="黑体" panose="02010609060101010101" charset="-122"/>
                          <a:ea typeface="黑体" panose="02010609060101010101" charset="-122"/>
                          <a:cs typeface="宋体" panose="02010600030101010101" pitchFamily="2" charset="-122"/>
                        </a:rPr>
                        <a:t>月</a:t>
                      </a:r>
                      <a:r>
                        <a:rPr lang="en-US" altLang="zh-CN" sz="1800" b="0" u="none">
                          <a:latin typeface="黑体" panose="02010609060101010101" charset="-122"/>
                          <a:ea typeface="黑体" panose="02010609060101010101" charset="-122"/>
                          <a:cs typeface="宋体" panose="02010600030101010101" pitchFamily="2" charset="-122"/>
                        </a:rPr>
                        <a:t>16</a:t>
                      </a:r>
                      <a:r>
                        <a:rPr lang="zh-CN" altLang="en-US" sz="1800" b="0" u="none">
                          <a:latin typeface="黑体" panose="02010609060101010101" charset="-122"/>
                          <a:ea typeface="黑体" panose="02010609060101010101" charset="-122"/>
                          <a:cs typeface="宋体" panose="02010600030101010101" pitchFamily="2" charset="-122"/>
                        </a:rPr>
                        <a:t>日</a:t>
                      </a:r>
                      <a:endParaRPr lang="zh-CN" altLang="en-US" sz="1800" b="0" u="none">
                        <a:latin typeface="黑体" panose="02010609060101010101" charset="-122"/>
                        <a:ea typeface="黑体" panose="02010609060101010101"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marL="0" indent="0" algn="l">
                        <a:buNone/>
                      </a:pPr>
                      <a:r>
                        <a:rPr lang="en-US" altLang="zh-CN" sz="1800" b="0" u="none">
                          <a:solidFill>
                            <a:srgbClr val="000000"/>
                          </a:solidFill>
                          <a:latin typeface="黑体" panose="02010609060101010101" charset="-122"/>
                          <a:ea typeface="黑体" panose="02010609060101010101" charset="-122"/>
                          <a:cs typeface="宋体" panose="02010600030101010101" pitchFamily="2" charset="-122"/>
                        </a:rPr>
                        <a:t>《</a:t>
                      </a:r>
                      <a:r>
                        <a:rPr lang="zh-CN" altLang="en-US" sz="1800" b="0" u="none">
                          <a:solidFill>
                            <a:srgbClr val="000000"/>
                          </a:solidFill>
                          <a:latin typeface="黑体" panose="02010609060101010101" charset="-122"/>
                          <a:ea typeface="黑体" panose="02010609060101010101" charset="-122"/>
                          <a:cs typeface="宋体" panose="02010600030101010101" pitchFamily="2" charset="-122"/>
                        </a:rPr>
                        <a:t>太阳能发展“十三五”规划</a:t>
                      </a:r>
                      <a:r>
                        <a:rPr lang="en-US" altLang="zh-CN" sz="1800" b="0" u="none">
                          <a:solidFill>
                            <a:srgbClr val="000000"/>
                          </a:solidFill>
                          <a:latin typeface="黑体" panose="02010609060101010101" charset="-122"/>
                          <a:ea typeface="黑体" panose="02010609060101010101" charset="-122"/>
                          <a:cs typeface="宋体" panose="02010600030101010101" pitchFamily="2" charset="-122"/>
                        </a:rPr>
                        <a:t>》</a:t>
                      </a:r>
                      <a:endParaRPr lang="zh-CN" altLang="en-US" sz="1800" b="0" u="none">
                        <a:solidFill>
                          <a:srgbClr val="000000"/>
                        </a:solidFill>
                        <a:latin typeface="黑体" panose="02010609060101010101" charset="-122"/>
                        <a:ea typeface="黑体" panose="02010609060101010101" charset="-122"/>
                        <a:cs typeface="宋体" panose="02010600030101010101" pitchFamily="2" charset="-122"/>
                      </a:endParaRPr>
                    </a:p>
                  </a:txBody>
                  <a:tcPr marL="68580" marR="68580" marT="0" marB="0">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170180">
                <a:tc>
                  <a:txBody>
                    <a:bodyPr/>
                    <a:lstStyle/>
                    <a:p>
                      <a:pPr marL="0" indent="0" algn="ctr">
                        <a:buNone/>
                      </a:pPr>
                      <a:r>
                        <a:rPr lang="en-US" altLang="zh-CN" sz="1800" b="0" u="none">
                          <a:latin typeface="黑体" panose="02010609060101010101" charset="-122"/>
                          <a:ea typeface="黑体" panose="02010609060101010101" charset="-122"/>
                          <a:cs typeface="宋体" panose="02010600030101010101" pitchFamily="2" charset="-122"/>
                        </a:rPr>
                        <a:t>6</a:t>
                      </a:r>
                      <a:endParaRPr lang="en-US" altLang="zh-CN" sz="1800" b="0" u="none">
                        <a:latin typeface="黑体" panose="02010609060101010101" charset="-122"/>
                        <a:ea typeface="黑体" panose="02010609060101010101" charset="-122"/>
                        <a:cs typeface="宋体" panose="02010600030101010101" pitchFamily="2" charset="-122"/>
                      </a:endParaRPr>
                    </a:p>
                  </a:txBody>
                  <a:tcPr marL="68580" marR="68580" marT="0" marB="0">
                    <a:lnL w="12700" cap="flat" cmpd="sng">
                      <a:solidFill>
                        <a:srgbClr val="00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marL="0" indent="0" algn="l">
                        <a:buNone/>
                      </a:pPr>
                      <a:r>
                        <a:rPr lang="en-US" altLang="zh-CN" sz="1800" b="0" u="none">
                          <a:latin typeface="黑体" panose="02010609060101010101" charset="-122"/>
                          <a:ea typeface="黑体" panose="02010609060101010101" charset="-122"/>
                          <a:cs typeface="宋体" panose="02010600030101010101" pitchFamily="2" charset="-122"/>
                        </a:rPr>
                        <a:t>2016</a:t>
                      </a:r>
                      <a:r>
                        <a:rPr lang="zh-CN" altLang="en-US" sz="1800" b="0" u="none">
                          <a:latin typeface="黑体" panose="02010609060101010101" charset="-122"/>
                          <a:ea typeface="黑体" panose="02010609060101010101" charset="-122"/>
                          <a:cs typeface="宋体" panose="02010600030101010101" pitchFamily="2" charset="-122"/>
                        </a:rPr>
                        <a:t>年</a:t>
                      </a:r>
                      <a:r>
                        <a:rPr lang="en-US" altLang="zh-CN" sz="1800" b="0" u="none">
                          <a:latin typeface="黑体" panose="02010609060101010101" charset="-122"/>
                          <a:ea typeface="黑体" panose="02010609060101010101" charset="-122"/>
                          <a:cs typeface="宋体" panose="02010600030101010101" pitchFamily="2" charset="-122"/>
                        </a:rPr>
                        <a:t>12</a:t>
                      </a:r>
                      <a:r>
                        <a:rPr lang="zh-CN" altLang="en-US" sz="1800" b="0" u="none">
                          <a:latin typeface="黑体" panose="02010609060101010101" charset="-122"/>
                          <a:ea typeface="黑体" panose="02010609060101010101" charset="-122"/>
                          <a:cs typeface="宋体" panose="02010600030101010101" pitchFamily="2" charset="-122"/>
                        </a:rPr>
                        <a:t>月</a:t>
                      </a:r>
                      <a:r>
                        <a:rPr lang="en-US" altLang="zh-CN" sz="1800" b="0" u="none">
                          <a:latin typeface="黑体" panose="02010609060101010101" charset="-122"/>
                          <a:ea typeface="黑体" panose="02010609060101010101" charset="-122"/>
                          <a:cs typeface="宋体" panose="02010600030101010101" pitchFamily="2" charset="-122"/>
                        </a:rPr>
                        <a:t>19</a:t>
                      </a:r>
                      <a:r>
                        <a:rPr lang="zh-CN" altLang="en-US" sz="1800" b="0" u="none">
                          <a:latin typeface="黑体" panose="02010609060101010101" charset="-122"/>
                          <a:ea typeface="黑体" panose="02010609060101010101" charset="-122"/>
                          <a:cs typeface="宋体" panose="02010600030101010101" pitchFamily="2" charset="-122"/>
                        </a:rPr>
                        <a:t>日</a:t>
                      </a:r>
                      <a:endParaRPr lang="zh-CN" altLang="en-US" sz="1800" b="0" u="none">
                        <a:latin typeface="黑体" panose="02010609060101010101" charset="-122"/>
                        <a:ea typeface="黑体" panose="02010609060101010101"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marL="0" indent="0" algn="l">
                        <a:buNone/>
                      </a:pPr>
                      <a:r>
                        <a:rPr lang="en-US" altLang="zh-CN" sz="1800" b="0" u="none">
                          <a:latin typeface="黑体" panose="02010609060101010101" charset="-122"/>
                          <a:ea typeface="黑体" panose="02010609060101010101" charset="-122"/>
                          <a:cs typeface="宋体" panose="02010600030101010101" pitchFamily="2" charset="-122"/>
                        </a:rPr>
                        <a:t>《</a:t>
                      </a:r>
                      <a:r>
                        <a:rPr lang="zh-CN" altLang="en-US" sz="1800" b="0" u="none">
                          <a:latin typeface="黑体" panose="02010609060101010101" charset="-122"/>
                          <a:ea typeface="黑体" panose="02010609060101010101" charset="-122"/>
                          <a:cs typeface="宋体" panose="02010600030101010101" pitchFamily="2" charset="-122"/>
                        </a:rPr>
                        <a:t>可再生能源发展“十三五”规划</a:t>
                      </a:r>
                      <a:r>
                        <a:rPr lang="en-US" altLang="zh-CN" sz="1800" b="0" u="none">
                          <a:latin typeface="黑体" panose="02010609060101010101" charset="-122"/>
                          <a:ea typeface="黑体" panose="02010609060101010101" charset="-122"/>
                          <a:cs typeface="宋体" panose="02010600030101010101" pitchFamily="2" charset="-122"/>
                        </a:rPr>
                        <a:t>》</a:t>
                      </a:r>
                      <a:endParaRPr lang="zh-CN" altLang="en-US" sz="1800" b="0" u="none">
                        <a:latin typeface="黑体" panose="02010609060101010101" charset="-122"/>
                        <a:ea typeface="黑体" panose="02010609060101010101" charset="-122"/>
                        <a:cs typeface="宋体" panose="02010600030101010101" pitchFamily="2" charset="-122"/>
                      </a:endParaRPr>
                    </a:p>
                  </a:txBody>
                  <a:tcPr marL="68580" marR="68580" marT="0" marB="0">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66700">
                <a:tc>
                  <a:txBody>
                    <a:bodyPr/>
                    <a:lstStyle/>
                    <a:p>
                      <a:pPr marL="0" indent="0" algn="ctr">
                        <a:buNone/>
                      </a:pPr>
                      <a:r>
                        <a:rPr lang="en-US" altLang="zh-CN" sz="1800" b="0" u="none">
                          <a:latin typeface="黑体" panose="02010609060101010101" charset="-122"/>
                          <a:ea typeface="黑体" panose="02010609060101010101" charset="-122"/>
                          <a:cs typeface="宋体" panose="02010600030101010101" pitchFamily="2" charset="-122"/>
                        </a:rPr>
                        <a:t>7</a:t>
                      </a:r>
                      <a:endParaRPr lang="en-US" altLang="zh-CN" sz="1800" b="0" u="none">
                        <a:latin typeface="黑体" panose="02010609060101010101" charset="-122"/>
                        <a:ea typeface="黑体" panose="02010609060101010101" charset="-122"/>
                        <a:cs typeface="宋体" panose="02010600030101010101" pitchFamily="2" charset="-122"/>
                      </a:endParaRPr>
                    </a:p>
                  </a:txBody>
                  <a:tcPr marL="68580" marR="68580" marT="0" marB="0">
                    <a:lnL w="12700" cap="flat" cmpd="sng">
                      <a:solidFill>
                        <a:srgbClr val="00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marL="0" indent="0" algn="l">
                        <a:buNone/>
                      </a:pPr>
                      <a:r>
                        <a:rPr lang="en-US" altLang="zh-CN" sz="1800">
                          <a:latin typeface="黑体" panose="02010609060101010101" charset="-122"/>
                          <a:ea typeface="黑体" panose="02010609060101010101" charset="-122"/>
                          <a:cs typeface="宋体" panose="02010600030101010101" pitchFamily="2" charset="-122"/>
                          <a:sym typeface="+mn-ea"/>
                        </a:rPr>
                        <a:t>2016</a:t>
                      </a:r>
                      <a:r>
                        <a:rPr lang="zh-CN" altLang="en-US" sz="1800">
                          <a:latin typeface="黑体" panose="02010609060101010101" charset="-122"/>
                          <a:ea typeface="黑体" panose="02010609060101010101" charset="-122"/>
                          <a:cs typeface="宋体" panose="02010600030101010101" pitchFamily="2" charset="-122"/>
                          <a:sym typeface="+mn-ea"/>
                        </a:rPr>
                        <a:t>年</a:t>
                      </a:r>
                      <a:r>
                        <a:rPr lang="en-US" altLang="zh-CN" sz="1800">
                          <a:latin typeface="黑体" panose="02010609060101010101" charset="-122"/>
                          <a:ea typeface="黑体" panose="02010609060101010101" charset="-122"/>
                          <a:cs typeface="宋体" panose="02010600030101010101" pitchFamily="2" charset="-122"/>
                          <a:sym typeface="+mn-ea"/>
                        </a:rPr>
                        <a:t>12</a:t>
                      </a:r>
                      <a:r>
                        <a:rPr lang="zh-CN" altLang="en-US" sz="1800">
                          <a:latin typeface="黑体" panose="02010609060101010101" charset="-122"/>
                          <a:ea typeface="黑体" panose="02010609060101010101" charset="-122"/>
                          <a:cs typeface="宋体" panose="02010600030101010101" pitchFamily="2" charset="-122"/>
                          <a:sym typeface="+mn-ea"/>
                        </a:rPr>
                        <a:t>月</a:t>
                      </a:r>
                      <a:r>
                        <a:rPr lang="en-US" altLang="zh-CN" sz="1800">
                          <a:latin typeface="黑体" panose="02010609060101010101" charset="-122"/>
                          <a:ea typeface="黑体" panose="02010609060101010101" charset="-122"/>
                          <a:cs typeface="宋体" panose="02010600030101010101" pitchFamily="2" charset="-122"/>
                          <a:sym typeface="+mn-ea"/>
                        </a:rPr>
                        <a:t>24</a:t>
                      </a:r>
                      <a:r>
                        <a:rPr lang="zh-CN" altLang="en-US" sz="1800">
                          <a:latin typeface="黑体" panose="02010609060101010101" charset="-122"/>
                          <a:ea typeface="黑体" panose="02010609060101010101" charset="-122"/>
                          <a:cs typeface="宋体" panose="02010600030101010101" pitchFamily="2" charset="-122"/>
                          <a:sym typeface="+mn-ea"/>
                        </a:rPr>
                        <a:t>日</a:t>
                      </a:r>
                      <a:endParaRPr lang="zh-CN" altLang="en-US" sz="1800" b="0" u="none">
                        <a:latin typeface="黑体" panose="02010609060101010101" charset="-122"/>
                        <a:ea typeface="黑体" panose="02010609060101010101" charset="-122"/>
                        <a:cs typeface="宋体" panose="02010600030101010101" pitchFamily="2" charset="-122"/>
                        <a:sym typeface="+mn-ea"/>
                      </a:endParaRPr>
                    </a:p>
                  </a:txBody>
                  <a:tcPr marL="68580" marR="68580" marT="0" marB="0">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marL="0" indent="0" algn="l">
                        <a:buNone/>
                      </a:pPr>
                      <a:r>
                        <a:rPr lang="en-US" altLang="zh-CN" sz="1800">
                          <a:solidFill>
                            <a:srgbClr val="000000"/>
                          </a:solidFill>
                          <a:latin typeface="黑体" panose="02010609060101010101" charset="-122"/>
                          <a:ea typeface="黑体" panose="02010609060101010101" charset="-122"/>
                          <a:cs typeface="宋体" panose="02010600030101010101" pitchFamily="2" charset="-122"/>
                          <a:sym typeface="+mn-ea"/>
                        </a:rPr>
                        <a:t>《</a:t>
                      </a:r>
                      <a:r>
                        <a:rPr lang="zh-CN" altLang="en-US" sz="1800">
                          <a:solidFill>
                            <a:srgbClr val="000000"/>
                          </a:solidFill>
                          <a:latin typeface="黑体" panose="02010609060101010101" charset="-122"/>
                          <a:ea typeface="黑体" panose="02010609060101010101" charset="-122"/>
                          <a:cs typeface="宋体" panose="02010600030101010101" pitchFamily="2" charset="-122"/>
                          <a:sym typeface="+mn-ea"/>
                        </a:rPr>
                        <a:t>石油发展“十三五”规划</a:t>
                      </a:r>
                      <a:r>
                        <a:rPr lang="en-US" altLang="zh-CN" sz="1800">
                          <a:solidFill>
                            <a:srgbClr val="000000"/>
                          </a:solidFill>
                          <a:latin typeface="黑体" panose="02010609060101010101" charset="-122"/>
                          <a:ea typeface="黑体" panose="02010609060101010101" charset="-122"/>
                          <a:cs typeface="宋体" panose="02010600030101010101" pitchFamily="2" charset="-122"/>
                          <a:sym typeface="+mn-ea"/>
                        </a:rPr>
                        <a:t>》</a:t>
                      </a:r>
                      <a:endParaRPr lang="zh-CN" altLang="en-US" sz="1800" b="0" u="none">
                        <a:solidFill>
                          <a:srgbClr val="000000"/>
                        </a:solidFill>
                        <a:latin typeface="黑体" panose="02010609060101010101" charset="-122"/>
                        <a:ea typeface="黑体" panose="02010609060101010101" charset="-122"/>
                        <a:cs typeface="宋体" panose="02010600030101010101" pitchFamily="2" charset="-122"/>
                        <a:sym typeface="+mn-ea"/>
                      </a:endParaRPr>
                    </a:p>
                  </a:txBody>
                  <a:tcPr marL="68580" marR="68580" marT="0" marB="0">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97815">
                <a:tc>
                  <a:txBody>
                    <a:bodyPr/>
                    <a:lstStyle/>
                    <a:p>
                      <a:pPr marL="0" indent="0" algn="ctr">
                        <a:buNone/>
                      </a:pPr>
                      <a:r>
                        <a:rPr lang="en-US" altLang="zh-CN" sz="1800" b="0" u="none">
                          <a:latin typeface="黑体" panose="02010609060101010101" charset="-122"/>
                          <a:ea typeface="黑体" panose="02010609060101010101" charset="-122"/>
                          <a:cs typeface="宋体" panose="02010600030101010101" pitchFamily="2" charset="-122"/>
                        </a:rPr>
                        <a:t>8</a:t>
                      </a:r>
                      <a:endParaRPr lang="en-US" altLang="zh-CN" sz="1800" b="0" u="none">
                        <a:latin typeface="黑体" panose="02010609060101010101" charset="-122"/>
                        <a:ea typeface="黑体" panose="02010609060101010101" charset="-122"/>
                        <a:cs typeface="宋体" panose="02010600030101010101" pitchFamily="2" charset="-122"/>
                      </a:endParaRPr>
                    </a:p>
                  </a:txBody>
                  <a:tcPr marL="68580" marR="68580" marT="0" marB="0">
                    <a:lnL w="12700" cap="flat" cmpd="sng">
                      <a:solidFill>
                        <a:srgbClr val="00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marL="0" indent="0" algn="l">
                        <a:buNone/>
                      </a:pPr>
                      <a:r>
                        <a:rPr lang="en-US" altLang="zh-CN" sz="1800" b="0" u="none">
                          <a:latin typeface="黑体" panose="02010609060101010101" charset="-122"/>
                          <a:ea typeface="黑体" panose="02010609060101010101" charset="-122"/>
                          <a:cs typeface="宋体" panose="02010600030101010101" pitchFamily="2" charset="-122"/>
                        </a:rPr>
                        <a:t>2016</a:t>
                      </a:r>
                      <a:r>
                        <a:rPr lang="zh-CN" altLang="en-US" sz="1800" b="0" u="none">
                          <a:latin typeface="黑体" panose="02010609060101010101" charset="-122"/>
                          <a:ea typeface="黑体" panose="02010609060101010101" charset="-122"/>
                          <a:cs typeface="宋体" panose="02010600030101010101" pitchFamily="2" charset="-122"/>
                        </a:rPr>
                        <a:t>年</a:t>
                      </a:r>
                      <a:r>
                        <a:rPr lang="en-US" altLang="zh-CN" sz="1800" b="0" u="none">
                          <a:latin typeface="黑体" panose="02010609060101010101" charset="-122"/>
                          <a:ea typeface="黑体" panose="02010609060101010101" charset="-122"/>
                          <a:cs typeface="宋体" panose="02010600030101010101" pitchFamily="2" charset="-122"/>
                        </a:rPr>
                        <a:t>12</a:t>
                      </a:r>
                      <a:r>
                        <a:rPr lang="zh-CN" altLang="en-US" sz="1800" b="0" u="none">
                          <a:latin typeface="黑体" panose="02010609060101010101" charset="-122"/>
                          <a:ea typeface="黑体" panose="02010609060101010101" charset="-122"/>
                          <a:cs typeface="宋体" panose="02010600030101010101" pitchFamily="2" charset="-122"/>
                        </a:rPr>
                        <a:t>月</a:t>
                      </a:r>
                      <a:r>
                        <a:rPr lang="en-US" altLang="zh-CN" sz="1800" b="0" u="none">
                          <a:latin typeface="黑体" panose="02010609060101010101" charset="-122"/>
                          <a:ea typeface="黑体" panose="02010609060101010101" charset="-122"/>
                          <a:cs typeface="宋体" panose="02010600030101010101" pitchFamily="2" charset="-122"/>
                        </a:rPr>
                        <a:t>24</a:t>
                      </a:r>
                      <a:r>
                        <a:rPr lang="zh-CN" altLang="en-US" sz="1800" b="0" u="none">
                          <a:latin typeface="黑体" panose="02010609060101010101" charset="-122"/>
                          <a:ea typeface="黑体" panose="02010609060101010101" charset="-122"/>
                          <a:cs typeface="宋体" panose="02010600030101010101" pitchFamily="2" charset="-122"/>
                        </a:rPr>
                        <a:t>日</a:t>
                      </a:r>
                      <a:endParaRPr lang="zh-CN" altLang="en-US" sz="1800" b="0" u="none">
                        <a:latin typeface="黑体" panose="02010609060101010101" charset="-122"/>
                        <a:ea typeface="黑体" panose="02010609060101010101"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marL="0" indent="0" algn="l">
                        <a:buNone/>
                      </a:pPr>
                      <a:r>
                        <a:rPr lang="en-US" altLang="zh-CN" sz="1800" b="0" u="none">
                          <a:solidFill>
                            <a:srgbClr val="000000"/>
                          </a:solidFill>
                          <a:latin typeface="黑体" panose="02010609060101010101" charset="-122"/>
                          <a:ea typeface="黑体" panose="02010609060101010101" charset="-122"/>
                          <a:cs typeface="宋体" panose="02010600030101010101" pitchFamily="2" charset="-122"/>
                        </a:rPr>
                        <a:t>《</a:t>
                      </a:r>
                      <a:r>
                        <a:rPr lang="zh-CN" altLang="en-US" sz="1800" b="0" u="none">
                          <a:solidFill>
                            <a:srgbClr val="000000"/>
                          </a:solidFill>
                          <a:latin typeface="黑体" panose="02010609060101010101" charset="-122"/>
                          <a:ea typeface="黑体" panose="02010609060101010101" charset="-122"/>
                          <a:cs typeface="宋体" panose="02010600030101010101" pitchFamily="2" charset="-122"/>
                        </a:rPr>
                        <a:t>天然气发展“十三五”规划</a:t>
                      </a:r>
                      <a:r>
                        <a:rPr lang="en-US" altLang="zh-CN" sz="1800" b="0" u="none">
                          <a:solidFill>
                            <a:srgbClr val="000000"/>
                          </a:solidFill>
                          <a:latin typeface="黑体" panose="02010609060101010101" charset="-122"/>
                          <a:ea typeface="黑体" panose="02010609060101010101" charset="-122"/>
                          <a:cs typeface="宋体" panose="02010600030101010101" pitchFamily="2" charset="-122"/>
                        </a:rPr>
                        <a:t>》</a:t>
                      </a:r>
                      <a:endParaRPr lang="zh-CN" altLang="en-US" sz="1800" b="0" u="none">
                        <a:solidFill>
                          <a:srgbClr val="000000"/>
                        </a:solidFill>
                        <a:latin typeface="黑体" panose="02010609060101010101" charset="-122"/>
                        <a:ea typeface="黑体" panose="02010609060101010101" charset="-122"/>
                        <a:cs typeface="宋体" panose="02010600030101010101" pitchFamily="2" charset="-122"/>
                      </a:endParaRPr>
                    </a:p>
                  </a:txBody>
                  <a:tcPr marL="68580" marR="68580" marT="0" marB="0">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97180">
                <a:tc>
                  <a:txBody>
                    <a:bodyPr/>
                    <a:lstStyle/>
                    <a:p>
                      <a:pPr marL="0" indent="0" algn="ctr">
                        <a:buNone/>
                      </a:pPr>
                      <a:r>
                        <a:rPr lang="en-US" altLang="zh-CN" sz="1800" b="0" u="none">
                          <a:latin typeface="黑体" panose="02010609060101010101" charset="-122"/>
                          <a:ea typeface="黑体" panose="02010609060101010101" charset="-122"/>
                          <a:cs typeface="宋体" panose="02010600030101010101" pitchFamily="2" charset="-122"/>
                        </a:rPr>
                        <a:t>9</a:t>
                      </a:r>
                      <a:endParaRPr lang="en-US" altLang="zh-CN" sz="1800" b="0" u="none">
                        <a:latin typeface="黑体" panose="02010609060101010101" charset="-122"/>
                        <a:ea typeface="黑体" panose="02010609060101010101" charset="-122"/>
                        <a:cs typeface="宋体" panose="02010600030101010101" pitchFamily="2" charset="-122"/>
                      </a:endParaRPr>
                    </a:p>
                  </a:txBody>
                  <a:tcPr marL="68580" marR="68580" marT="0" marB="0">
                    <a:lnL w="12700" cap="flat" cmpd="sng">
                      <a:solidFill>
                        <a:srgbClr val="00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marL="0" indent="0" algn="l">
                        <a:buNone/>
                      </a:pPr>
                      <a:r>
                        <a:rPr lang="en-US" altLang="zh-CN" sz="1800" b="0" u="none">
                          <a:latin typeface="黑体" panose="02010609060101010101" charset="-122"/>
                          <a:ea typeface="黑体" panose="02010609060101010101" charset="-122"/>
                          <a:cs typeface="宋体" panose="02010600030101010101" pitchFamily="2" charset="-122"/>
                        </a:rPr>
                        <a:t>2016</a:t>
                      </a:r>
                      <a:r>
                        <a:rPr lang="zh-CN" altLang="en-US" sz="1800" b="0" u="none">
                          <a:latin typeface="黑体" panose="02010609060101010101" charset="-122"/>
                          <a:ea typeface="黑体" panose="02010609060101010101" charset="-122"/>
                          <a:cs typeface="宋体" panose="02010600030101010101" pitchFamily="2" charset="-122"/>
                        </a:rPr>
                        <a:t>年</a:t>
                      </a:r>
                      <a:r>
                        <a:rPr lang="en-US" altLang="zh-CN" sz="1800" b="0" u="none">
                          <a:latin typeface="黑体" panose="02010609060101010101" charset="-122"/>
                          <a:ea typeface="黑体" panose="02010609060101010101" charset="-122"/>
                          <a:cs typeface="宋体" panose="02010600030101010101" pitchFamily="2" charset="-122"/>
                        </a:rPr>
                        <a:t>12</a:t>
                      </a:r>
                      <a:r>
                        <a:rPr lang="zh-CN" altLang="en-US" sz="1800" b="0" u="none">
                          <a:latin typeface="黑体" panose="02010609060101010101" charset="-122"/>
                          <a:ea typeface="黑体" panose="02010609060101010101" charset="-122"/>
                          <a:cs typeface="宋体" panose="02010600030101010101" pitchFamily="2" charset="-122"/>
                        </a:rPr>
                        <a:t>月</a:t>
                      </a:r>
                      <a:r>
                        <a:rPr lang="en-US" altLang="zh-CN" sz="1800" b="0" u="none">
                          <a:latin typeface="黑体" panose="02010609060101010101" charset="-122"/>
                          <a:ea typeface="黑体" panose="02010609060101010101" charset="-122"/>
                          <a:cs typeface="宋体" panose="02010600030101010101" pitchFamily="2" charset="-122"/>
                        </a:rPr>
                        <a:t>26</a:t>
                      </a:r>
                      <a:r>
                        <a:rPr lang="zh-CN" altLang="en-US" sz="1800" b="0" u="none">
                          <a:latin typeface="黑体" panose="02010609060101010101" charset="-122"/>
                          <a:ea typeface="黑体" panose="02010609060101010101" charset="-122"/>
                          <a:cs typeface="宋体" panose="02010600030101010101" pitchFamily="2" charset="-122"/>
                        </a:rPr>
                        <a:t>日</a:t>
                      </a:r>
                      <a:endParaRPr lang="zh-CN" altLang="en-US" sz="1800" b="0" u="none">
                        <a:latin typeface="黑体" panose="02010609060101010101" charset="-122"/>
                        <a:ea typeface="黑体" panose="02010609060101010101"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marL="0" indent="0" algn="l">
                        <a:buNone/>
                      </a:pPr>
                      <a:r>
                        <a:rPr lang="en-US" altLang="zh-CN" sz="1800" b="0" u="none">
                          <a:latin typeface="黑体" panose="02010609060101010101" charset="-122"/>
                          <a:ea typeface="黑体" panose="02010609060101010101" charset="-122"/>
                          <a:cs typeface="宋体" panose="02010600030101010101" pitchFamily="2" charset="-122"/>
                        </a:rPr>
                        <a:t>《</a:t>
                      </a:r>
                      <a:r>
                        <a:rPr lang="zh-CN" altLang="en-US" sz="1800" b="0" u="none">
                          <a:latin typeface="黑体" panose="02010609060101010101" charset="-122"/>
                          <a:ea typeface="黑体" panose="02010609060101010101" charset="-122"/>
                          <a:cs typeface="宋体" panose="02010600030101010101" pitchFamily="2" charset="-122"/>
                        </a:rPr>
                        <a:t>能源发展“十三五”规划</a:t>
                      </a:r>
                      <a:r>
                        <a:rPr lang="en-US" altLang="zh-CN" sz="1800" b="0" u="none">
                          <a:latin typeface="黑体" panose="02010609060101010101" charset="-122"/>
                          <a:ea typeface="黑体" panose="02010609060101010101" charset="-122"/>
                          <a:cs typeface="宋体" panose="02010600030101010101" pitchFamily="2" charset="-122"/>
                        </a:rPr>
                        <a:t>》</a:t>
                      </a:r>
                      <a:endParaRPr lang="zh-CN" altLang="en-US" sz="1800" b="0" u="none">
                        <a:latin typeface="黑体" panose="02010609060101010101" charset="-122"/>
                        <a:ea typeface="黑体" panose="02010609060101010101" charset="-122"/>
                        <a:cs typeface="宋体" panose="02010600030101010101" pitchFamily="2" charset="-122"/>
                      </a:endParaRPr>
                    </a:p>
                  </a:txBody>
                  <a:tcPr marL="68580" marR="68580" marT="0" marB="0">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83210">
                <a:tc>
                  <a:txBody>
                    <a:bodyPr/>
                    <a:lstStyle/>
                    <a:p>
                      <a:pPr marL="0" indent="0" algn="ctr">
                        <a:buNone/>
                      </a:pPr>
                      <a:r>
                        <a:rPr lang="en-US" altLang="zh-CN" sz="1800" b="0" u="none">
                          <a:latin typeface="黑体" panose="02010609060101010101" charset="-122"/>
                          <a:ea typeface="黑体" panose="02010609060101010101" charset="-122"/>
                          <a:cs typeface="宋体" panose="02010600030101010101" pitchFamily="2" charset="-122"/>
                        </a:rPr>
                        <a:t>10</a:t>
                      </a:r>
                      <a:endParaRPr lang="en-US" altLang="zh-CN" sz="1800" b="0" u="none">
                        <a:latin typeface="黑体" panose="02010609060101010101" charset="-122"/>
                        <a:ea typeface="黑体" panose="02010609060101010101" charset="-122"/>
                        <a:cs typeface="宋体" panose="02010600030101010101" pitchFamily="2" charset="-122"/>
                      </a:endParaRPr>
                    </a:p>
                  </a:txBody>
                  <a:tcPr marL="68580" marR="68580" marT="0" marB="0">
                    <a:lnL w="12700" cap="flat" cmpd="sng">
                      <a:solidFill>
                        <a:srgbClr val="00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marL="0" indent="0" algn="l">
                        <a:buNone/>
                      </a:pPr>
                      <a:r>
                        <a:rPr lang="en-US" altLang="zh-CN" sz="1800" b="0" u="none">
                          <a:latin typeface="黑体" panose="02010609060101010101" charset="-122"/>
                          <a:ea typeface="黑体" panose="02010609060101010101" charset="-122"/>
                          <a:cs typeface="宋体" panose="02010600030101010101" pitchFamily="2" charset="-122"/>
                        </a:rPr>
                        <a:t>2017</a:t>
                      </a:r>
                      <a:r>
                        <a:rPr lang="zh-CN" altLang="en-US" sz="1800" b="0" u="none">
                          <a:latin typeface="黑体" panose="02010609060101010101" charset="-122"/>
                          <a:ea typeface="黑体" panose="02010609060101010101" charset="-122"/>
                          <a:cs typeface="宋体" panose="02010600030101010101" pitchFamily="2" charset="-122"/>
                        </a:rPr>
                        <a:t>年</a:t>
                      </a:r>
                      <a:r>
                        <a:rPr lang="en-US" altLang="zh-CN" sz="1800" b="0" u="none">
                          <a:latin typeface="黑体" panose="02010609060101010101" charset="-122"/>
                          <a:ea typeface="黑体" panose="02010609060101010101" charset="-122"/>
                          <a:cs typeface="宋体" panose="02010600030101010101" pitchFamily="2" charset="-122"/>
                        </a:rPr>
                        <a:t>1</a:t>
                      </a:r>
                      <a:r>
                        <a:rPr lang="zh-CN" altLang="en-US" sz="1800" b="0" u="none">
                          <a:latin typeface="黑体" panose="02010609060101010101" charset="-122"/>
                          <a:ea typeface="黑体" panose="02010609060101010101" charset="-122"/>
                          <a:cs typeface="宋体" panose="02010600030101010101" pitchFamily="2" charset="-122"/>
                        </a:rPr>
                        <a:t>月</a:t>
                      </a:r>
                      <a:r>
                        <a:rPr lang="en-US" altLang="zh-CN" sz="1800" b="0" u="none">
                          <a:latin typeface="黑体" panose="02010609060101010101" charset="-122"/>
                          <a:ea typeface="黑体" panose="02010609060101010101" charset="-122"/>
                          <a:cs typeface="宋体" panose="02010600030101010101" pitchFamily="2" charset="-122"/>
                        </a:rPr>
                        <a:t>4</a:t>
                      </a:r>
                      <a:r>
                        <a:rPr lang="zh-CN" altLang="en-US" sz="1800" b="0" u="none">
                          <a:latin typeface="黑体" panose="02010609060101010101" charset="-122"/>
                          <a:ea typeface="黑体" panose="02010609060101010101" charset="-122"/>
                          <a:cs typeface="宋体" panose="02010600030101010101" pitchFamily="2" charset="-122"/>
                        </a:rPr>
                        <a:t>日</a:t>
                      </a:r>
                      <a:endParaRPr lang="zh-CN" altLang="en-US" sz="1800" b="0" u="none">
                        <a:latin typeface="黑体" panose="02010609060101010101" charset="-122"/>
                        <a:ea typeface="黑体" panose="02010609060101010101"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marL="0" indent="0" algn="l">
                        <a:buNone/>
                      </a:pPr>
                      <a:r>
                        <a:rPr lang="en-US" altLang="zh-CN" sz="1800" b="0" u="none">
                          <a:solidFill>
                            <a:srgbClr val="000000"/>
                          </a:solidFill>
                          <a:latin typeface="黑体" panose="02010609060101010101" charset="-122"/>
                          <a:ea typeface="黑体" panose="02010609060101010101" charset="-122"/>
                          <a:cs typeface="宋体" panose="02010600030101010101" pitchFamily="2" charset="-122"/>
                        </a:rPr>
                        <a:t>《</a:t>
                      </a:r>
                      <a:r>
                        <a:rPr lang="zh-CN" altLang="en-US" sz="1800" b="0" u="none">
                          <a:solidFill>
                            <a:srgbClr val="000000"/>
                          </a:solidFill>
                          <a:latin typeface="黑体" panose="02010609060101010101" charset="-122"/>
                          <a:ea typeface="黑体" panose="02010609060101010101" charset="-122"/>
                          <a:cs typeface="宋体" panose="02010600030101010101" pitchFamily="2" charset="-122"/>
                        </a:rPr>
                        <a:t>煤炭工业发展“十三五”规划</a:t>
                      </a:r>
                      <a:r>
                        <a:rPr lang="en-US" altLang="zh-CN" sz="1800" b="0" u="none">
                          <a:solidFill>
                            <a:srgbClr val="000000"/>
                          </a:solidFill>
                          <a:latin typeface="黑体" panose="02010609060101010101" charset="-122"/>
                          <a:ea typeface="黑体" panose="02010609060101010101" charset="-122"/>
                          <a:cs typeface="宋体" panose="02010600030101010101" pitchFamily="2" charset="-122"/>
                        </a:rPr>
                        <a:t>》</a:t>
                      </a:r>
                      <a:endParaRPr lang="zh-CN" altLang="en-US" sz="1800" b="0" u="none">
                        <a:solidFill>
                          <a:srgbClr val="000000"/>
                        </a:solidFill>
                        <a:latin typeface="黑体" panose="02010609060101010101" charset="-122"/>
                        <a:ea typeface="黑体" panose="02010609060101010101" charset="-122"/>
                        <a:cs typeface="宋体" panose="02010600030101010101" pitchFamily="2" charset="-122"/>
                      </a:endParaRPr>
                    </a:p>
                  </a:txBody>
                  <a:tcPr marL="68580" marR="68580" marT="0" marB="0">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97180">
                <a:tc>
                  <a:txBody>
                    <a:bodyPr/>
                    <a:lstStyle/>
                    <a:p>
                      <a:pPr marL="0" indent="0" algn="ctr">
                        <a:buNone/>
                      </a:pPr>
                      <a:r>
                        <a:rPr lang="en-US" altLang="zh-CN" sz="1800" b="0" u="none">
                          <a:latin typeface="黑体" panose="02010609060101010101" charset="-122"/>
                          <a:ea typeface="黑体" panose="02010609060101010101" charset="-122"/>
                          <a:cs typeface="宋体" panose="02010600030101010101" pitchFamily="2" charset="-122"/>
                        </a:rPr>
                        <a:t>11</a:t>
                      </a:r>
                      <a:endParaRPr lang="en-US" altLang="zh-CN" sz="1800" b="0" u="none">
                        <a:latin typeface="黑体" panose="02010609060101010101" charset="-122"/>
                        <a:ea typeface="黑体" panose="02010609060101010101" charset="-122"/>
                        <a:cs typeface="宋体" panose="02010600030101010101" pitchFamily="2" charset="-122"/>
                      </a:endParaRPr>
                    </a:p>
                  </a:txBody>
                  <a:tcPr marL="68580" marR="68580" marT="0" marB="0">
                    <a:lnL w="12700" cap="flat" cmpd="sng">
                      <a:solidFill>
                        <a:srgbClr val="00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marL="0" indent="0" algn="l">
                        <a:buNone/>
                      </a:pPr>
                      <a:r>
                        <a:rPr lang="en-US" altLang="zh-CN" sz="1800" b="0" u="none">
                          <a:latin typeface="黑体" panose="02010609060101010101" charset="-122"/>
                          <a:ea typeface="黑体" panose="02010609060101010101" charset="-122"/>
                          <a:cs typeface="宋体" panose="02010600030101010101" pitchFamily="2" charset="-122"/>
                        </a:rPr>
                        <a:t>2017</a:t>
                      </a:r>
                      <a:r>
                        <a:rPr lang="zh-CN" altLang="en-US" sz="1800" b="0" u="none">
                          <a:latin typeface="黑体" panose="02010609060101010101" charset="-122"/>
                          <a:ea typeface="黑体" panose="02010609060101010101" charset="-122"/>
                          <a:cs typeface="宋体" panose="02010600030101010101" pitchFamily="2" charset="-122"/>
                        </a:rPr>
                        <a:t>年</a:t>
                      </a:r>
                      <a:r>
                        <a:rPr lang="en-US" altLang="zh-CN" sz="1800" b="0" u="none">
                          <a:latin typeface="黑体" panose="02010609060101010101" charset="-122"/>
                          <a:ea typeface="黑体" panose="02010609060101010101" charset="-122"/>
                          <a:cs typeface="宋体" panose="02010600030101010101" pitchFamily="2" charset="-122"/>
                        </a:rPr>
                        <a:t>1</a:t>
                      </a:r>
                      <a:r>
                        <a:rPr lang="zh-CN" altLang="en-US" sz="1800" b="0" u="none">
                          <a:latin typeface="黑体" panose="02010609060101010101" charset="-122"/>
                          <a:ea typeface="黑体" panose="02010609060101010101" charset="-122"/>
                          <a:cs typeface="宋体" panose="02010600030101010101" pitchFamily="2" charset="-122"/>
                        </a:rPr>
                        <a:t>月</a:t>
                      </a:r>
                      <a:r>
                        <a:rPr lang="en-US" altLang="zh-CN" sz="1800" b="0" u="none">
                          <a:latin typeface="黑体" panose="02010609060101010101" charset="-122"/>
                          <a:ea typeface="黑体" panose="02010609060101010101" charset="-122"/>
                          <a:cs typeface="宋体" panose="02010600030101010101" pitchFamily="2" charset="-122"/>
                        </a:rPr>
                        <a:t>12</a:t>
                      </a:r>
                      <a:r>
                        <a:rPr lang="zh-CN" altLang="en-US" sz="1800" b="0" u="none">
                          <a:latin typeface="黑体" panose="02010609060101010101" charset="-122"/>
                          <a:ea typeface="黑体" panose="02010609060101010101" charset="-122"/>
                          <a:cs typeface="宋体" panose="02010600030101010101" pitchFamily="2" charset="-122"/>
                        </a:rPr>
                        <a:t>日</a:t>
                      </a:r>
                      <a:endParaRPr lang="zh-CN" altLang="en-US" sz="1800" b="0" u="none">
                        <a:latin typeface="黑体" panose="02010609060101010101" charset="-122"/>
                        <a:ea typeface="黑体" panose="02010609060101010101"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marL="0" indent="0" algn="l">
                        <a:buNone/>
                      </a:pPr>
                      <a:r>
                        <a:rPr lang="en-US" altLang="zh-CN" sz="1800" b="0" u="none">
                          <a:solidFill>
                            <a:srgbClr val="000000"/>
                          </a:solidFill>
                          <a:latin typeface="黑体" panose="02010609060101010101" charset="-122"/>
                          <a:ea typeface="黑体" panose="02010609060101010101" charset="-122"/>
                          <a:cs typeface="宋体" panose="02010600030101010101" pitchFamily="2" charset="-122"/>
                        </a:rPr>
                        <a:t>《</a:t>
                      </a:r>
                      <a:r>
                        <a:rPr lang="zh-CN" altLang="en-US" sz="1800" b="0" u="none">
                          <a:solidFill>
                            <a:srgbClr val="000000"/>
                          </a:solidFill>
                          <a:latin typeface="黑体" panose="02010609060101010101" charset="-122"/>
                          <a:ea typeface="黑体" panose="02010609060101010101" charset="-122"/>
                          <a:cs typeface="宋体" panose="02010600030101010101" pitchFamily="2" charset="-122"/>
                        </a:rPr>
                        <a:t>海洋可再生能源发展“十三五”规划</a:t>
                      </a:r>
                      <a:r>
                        <a:rPr lang="en-US" altLang="zh-CN" sz="1800" b="0" u="none">
                          <a:solidFill>
                            <a:srgbClr val="000000"/>
                          </a:solidFill>
                          <a:latin typeface="黑体" panose="02010609060101010101" charset="-122"/>
                          <a:ea typeface="黑体" panose="02010609060101010101" charset="-122"/>
                          <a:cs typeface="宋体" panose="02010600030101010101" pitchFamily="2" charset="-122"/>
                        </a:rPr>
                        <a:t>》</a:t>
                      </a:r>
                      <a:endParaRPr lang="zh-CN" altLang="en-US" sz="1800" b="0" u="none">
                        <a:solidFill>
                          <a:srgbClr val="000000"/>
                        </a:solidFill>
                        <a:latin typeface="黑体" panose="02010609060101010101" charset="-122"/>
                        <a:ea typeface="黑体" panose="02010609060101010101" charset="-122"/>
                        <a:cs typeface="宋体" panose="02010600030101010101" pitchFamily="2" charset="-122"/>
                      </a:endParaRPr>
                    </a:p>
                  </a:txBody>
                  <a:tcPr marL="68580" marR="68580" marT="0" marB="0">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82270">
                <a:tc>
                  <a:txBody>
                    <a:bodyPr/>
                    <a:lstStyle/>
                    <a:p>
                      <a:pPr marL="0" indent="0" algn="ctr">
                        <a:buNone/>
                      </a:pPr>
                      <a:r>
                        <a:rPr lang="en-US" altLang="zh-CN" sz="1800" b="0" u="none">
                          <a:latin typeface="黑体" panose="02010609060101010101" charset="-122"/>
                          <a:ea typeface="黑体" panose="02010609060101010101" charset="-122"/>
                          <a:cs typeface="宋体" panose="02010600030101010101" pitchFamily="2" charset="-122"/>
                        </a:rPr>
                        <a:t>12</a:t>
                      </a:r>
                      <a:endParaRPr lang="en-US" altLang="zh-CN" sz="1800" b="0" u="none">
                        <a:latin typeface="黑体" panose="02010609060101010101" charset="-122"/>
                        <a:ea typeface="黑体" panose="02010609060101010101" charset="-122"/>
                        <a:cs typeface="宋体" panose="02010600030101010101" pitchFamily="2" charset="-122"/>
                      </a:endParaRPr>
                    </a:p>
                  </a:txBody>
                  <a:tcPr marL="68580" marR="68580" marT="0" marB="0">
                    <a:lnL w="12700" cap="flat" cmpd="sng">
                      <a:solidFill>
                        <a:srgbClr val="00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1">
                        <a:lumMod val="85000"/>
                      </a:schemeClr>
                    </a:solidFill>
                  </a:tcPr>
                </a:tc>
                <a:tc>
                  <a:txBody>
                    <a:bodyPr/>
                    <a:lstStyle/>
                    <a:p>
                      <a:pPr marL="0" indent="0" algn="l">
                        <a:buNone/>
                      </a:pPr>
                      <a:r>
                        <a:rPr lang="en-US" altLang="zh-CN" sz="1800" b="0" u="none">
                          <a:latin typeface="黑体" panose="02010609060101010101" charset="-122"/>
                          <a:ea typeface="黑体" panose="02010609060101010101" charset="-122"/>
                          <a:cs typeface="宋体" panose="02010600030101010101" pitchFamily="2" charset="-122"/>
                        </a:rPr>
                        <a:t>2017</a:t>
                      </a:r>
                      <a:r>
                        <a:rPr lang="zh-CN" altLang="en-US" sz="1800" b="0" u="none">
                          <a:latin typeface="黑体" panose="02010609060101010101" charset="-122"/>
                          <a:ea typeface="黑体" panose="02010609060101010101" charset="-122"/>
                          <a:cs typeface="宋体" panose="02010600030101010101" pitchFamily="2" charset="-122"/>
                        </a:rPr>
                        <a:t>年</a:t>
                      </a:r>
                      <a:r>
                        <a:rPr lang="en-US" altLang="zh-CN" sz="1800" b="0" u="none">
                          <a:latin typeface="黑体" panose="02010609060101010101" charset="-122"/>
                          <a:ea typeface="黑体" panose="02010609060101010101" charset="-122"/>
                          <a:cs typeface="宋体" panose="02010600030101010101" pitchFamily="2" charset="-122"/>
                        </a:rPr>
                        <a:t>1</a:t>
                      </a:r>
                      <a:r>
                        <a:rPr lang="zh-CN" altLang="en-US" sz="1800" b="0" u="none">
                          <a:latin typeface="黑体" panose="02010609060101010101" charset="-122"/>
                          <a:ea typeface="黑体" panose="02010609060101010101" charset="-122"/>
                          <a:cs typeface="宋体" panose="02010600030101010101" pitchFamily="2" charset="-122"/>
                        </a:rPr>
                        <a:t>月</a:t>
                      </a:r>
                      <a:r>
                        <a:rPr lang="en-US" altLang="zh-CN" sz="1800" b="0" u="none">
                          <a:latin typeface="黑体" panose="02010609060101010101" charset="-122"/>
                          <a:ea typeface="黑体" panose="02010609060101010101" charset="-122"/>
                          <a:cs typeface="宋体" panose="02010600030101010101" pitchFamily="2" charset="-122"/>
                        </a:rPr>
                        <a:t>23</a:t>
                      </a:r>
                      <a:r>
                        <a:rPr lang="zh-CN" altLang="en-US" sz="1800" b="0" u="none">
                          <a:latin typeface="黑体" panose="02010609060101010101" charset="-122"/>
                          <a:ea typeface="黑体" panose="02010609060101010101" charset="-122"/>
                          <a:cs typeface="宋体" panose="02010600030101010101" pitchFamily="2" charset="-122"/>
                        </a:rPr>
                        <a:t>日</a:t>
                      </a:r>
                      <a:endParaRPr lang="zh-CN" altLang="en-US" sz="1800" b="0" u="none">
                        <a:latin typeface="黑体" panose="02010609060101010101" charset="-122"/>
                        <a:ea typeface="黑体" panose="02010609060101010101"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1">
                        <a:lumMod val="85000"/>
                      </a:schemeClr>
                    </a:solidFill>
                  </a:tcPr>
                </a:tc>
                <a:tc>
                  <a:txBody>
                    <a:bodyPr/>
                    <a:lstStyle/>
                    <a:p>
                      <a:pPr marL="0" indent="0" algn="l">
                        <a:buNone/>
                      </a:pPr>
                      <a:r>
                        <a:rPr lang="en-US" altLang="zh-CN" sz="1800" b="0" u="none">
                          <a:solidFill>
                            <a:srgbClr val="000000"/>
                          </a:solidFill>
                          <a:latin typeface="黑体" panose="02010609060101010101" charset="-122"/>
                          <a:ea typeface="黑体" panose="02010609060101010101" charset="-122"/>
                          <a:cs typeface="宋体" panose="02010600030101010101" pitchFamily="2" charset="-122"/>
                        </a:rPr>
                        <a:t>《</a:t>
                      </a:r>
                      <a:r>
                        <a:rPr lang="zh-CN" altLang="en-US" sz="1800" b="0" u="none">
                          <a:solidFill>
                            <a:srgbClr val="000000"/>
                          </a:solidFill>
                          <a:latin typeface="黑体" panose="02010609060101010101" charset="-122"/>
                          <a:ea typeface="黑体" panose="02010609060101010101" charset="-122"/>
                          <a:cs typeface="宋体" panose="02010600030101010101" pitchFamily="2" charset="-122"/>
                        </a:rPr>
                        <a:t>地热能开发利用“十三五”规划</a:t>
                      </a:r>
                      <a:r>
                        <a:rPr lang="en-US" altLang="zh-CN" sz="1800" b="0" u="none">
                          <a:solidFill>
                            <a:srgbClr val="000000"/>
                          </a:solidFill>
                          <a:latin typeface="黑体" panose="02010609060101010101" charset="-122"/>
                          <a:ea typeface="黑体" panose="02010609060101010101" charset="-122"/>
                          <a:cs typeface="宋体" panose="02010600030101010101" pitchFamily="2" charset="-122"/>
                        </a:rPr>
                        <a:t>》</a:t>
                      </a:r>
                      <a:endParaRPr lang="zh-CN" altLang="en-US" sz="1800" b="0" u="none">
                        <a:solidFill>
                          <a:srgbClr val="000000"/>
                        </a:solidFill>
                        <a:latin typeface="黑体" panose="02010609060101010101" charset="-122"/>
                        <a:ea typeface="黑体" panose="02010609060101010101" charset="-122"/>
                        <a:cs typeface="宋体" panose="02010600030101010101" pitchFamily="2" charset="-122"/>
                      </a:endParaRPr>
                    </a:p>
                  </a:txBody>
                  <a:tcPr marL="68580" marR="68580" marT="0" marB="0">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1">
                        <a:lumMod val="85000"/>
                      </a:schemeClr>
                    </a:solidFill>
                  </a:tcPr>
                </a:tc>
              </a:tr>
              <a:tr h="240030">
                <a:tc>
                  <a:txBody>
                    <a:bodyPr/>
                    <a:lstStyle/>
                    <a:p>
                      <a:pPr marL="0" indent="0" algn="ctr">
                        <a:buNone/>
                      </a:pPr>
                      <a:r>
                        <a:rPr lang="en-US" altLang="zh-CN" sz="1800" b="0" u="none">
                          <a:latin typeface="黑体" panose="02010609060101010101" charset="-122"/>
                          <a:ea typeface="黑体" panose="02010609060101010101" charset="-122"/>
                          <a:cs typeface="宋体" panose="02010600030101010101" pitchFamily="2" charset="-122"/>
                        </a:rPr>
                        <a:t>13</a:t>
                      </a:r>
                      <a:endParaRPr lang="en-US" altLang="zh-CN" sz="1800" b="0" u="none">
                        <a:latin typeface="黑体" panose="02010609060101010101" charset="-122"/>
                        <a:ea typeface="黑体" panose="02010609060101010101" charset="-122"/>
                        <a:cs typeface="宋体" panose="02010600030101010101" pitchFamily="2" charset="-122"/>
                      </a:endParaRPr>
                    </a:p>
                  </a:txBody>
                  <a:tcPr marL="68580" marR="68580" marT="0" marB="0">
                    <a:lnL w="12700" cap="flat" cmpd="sng">
                      <a:solidFill>
                        <a:srgbClr val="00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marL="0" indent="0" algn="l">
                        <a:buNone/>
                      </a:pPr>
                      <a:r>
                        <a:rPr lang="en-US" altLang="zh-CN" sz="1800" b="0" u="none">
                          <a:latin typeface="黑体" panose="02010609060101010101" charset="-122"/>
                          <a:ea typeface="黑体" panose="02010609060101010101" charset="-122"/>
                          <a:cs typeface="宋体" panose="02010600030101010101" pitchFamily="2" charset="-122"/>
                        </a:rPr>
                        <a:t>2017</a:t>
                      </a:r>
                      <a:r>
                        <a:rPr lang="zh-CN" altLang="en-US" sz="1800" b="0" u="none">
                          <a:latin typeface="黑体" panose="02010609060101010101" charset="-122"/>
                          <a:ea typeface="黑体" panose="02010609060101010101" charset="-122"/>
                          <a:cs typeface="宋体" panose="02010600030101010101" pitchFamily="2" charset="-122"/>
                        </a:rPr>
                        <a:t>年</a:t>
                      </a:r>
                      <a:r>
                        <a:rPr lang="en-US" altLang="zh-CN" sz="1800" b="0" u="none">
                          <a:latin typeface="黑体" panose="02010609060101010101" charset="-122"/>
                          <a:ea typeface="黑体" panose="02010609060101010101" charset="-122"/>
                          <a:cs typeface="宋体" panose="02010600030101010101" pitchFamily="2" charset="-122"/>
                        </a:rPr>
                        <a:t>1</a:t>
                      </a:r>
                      <a:r>
                        <a:rPr lang="zh-CN" altLang="en-US" sz="1800" b="0" u="none">
                          <a:latin typeface="黑体" panose="02010609060101010101" charset="-122"/>
                          <a:ea typeface="黑体" panose="02010609060101010101" charset="-122"/>
                          <a:cs typeface="宋体" panose="02010600030101010101" pitchFamily="2" charset="-122"/>
                        </a:rPr>
                        <a:t>月</a:t>
                      </a:r>
                      <a:r>
                        <a:rPr lang="en-US" altLang="zh-CN" sz="1800" b="0" u="none">
                          <a:latin typeface="黑体" panose="02010609060101010101" charset="-122"/>
                          <a:ea typeface="黑体" panose="02010609060101010101" charset="-122"/>
                          <a:cs typeface="宋体" panose="02010600030101010101" pitchFamily="2" charset="-122"/>
                        </a:rPr>
                        <a:t>25</a:t>
                      </a:r>
                      <a:r>
                        <a:rPr lang="zh-CN" altLang="en-US" sz="1800" b="0" u="none">
                          <a:latin typeface="黑体" panose="02010609060101010101" charset="-122"/>
                          <a:ea typeface="黑体" panose="02010609060101010101" charset="-122"/>
                          <a:cs typeface="宋体" panose="02010600030101010101" pitchFamily="2" charset="-122"/>
                        </a:rPr>
                        <a:t>日</a:t>
                      </a:r>
                      <a:endParaRPr lang="zh-CN" altLang="en-US" sz="1800" b="0" u="none">
                        <a:latin typeface="黑体" panose="02010609060101010101" charset="-122"/>
                        <a:ea typeface="黑体" panose="02010609060101010101"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marL="0" indent="0" algn="l">
                        <a:buNone/>
                      </a:pPr>
                      <a:r>
                        <a:rPr lang="en-US" altLang="zh-CN" sz="1800" b="0" u="none">
                          <a:solidFill>
                            <a:srgbClr val="000000"/>
                          </a:solidFill>
                          <a:latin typeface="黑体" panose="02010609060101010101" charset="-122"/>
                          <a:ea typeface="黑体" panose="02010609060101010101" charset="-122"/>
                          <a:cs typeface="宋体" panose="02010600030101010101" pitchFamily="2" charset="-122"/>
                        </a:rPr>
                        <a:t>《</a:t>
                      </a:r>
                      <a:r>
                        <a:rPr lang="zh-CN" altLang="en-US" sz="1800" b="0" u="none">
                          <a:solidFill>
                            <a:srgbClr val="000000"/>
                          </a:solidFill>
                          <a:latin typeface="黑体" panose="02010609060101010101" charset="-122"/>
                          <a:ea typeface="黑体" panose="02010609060101010101" charset="-122"/>
                          <a:cs typeface="宋体" panose="02010600030101010101" pitchFamily="2" charset="-122"/>
                        </a:rPr>
                        <a:t>全国农村沼气发展“十三五”规划</a:t>
                      </a:r>
                      <a:r>
                        <a:rPr lang="en-US" altLang="zh-CN" sz="1800" b="0" u="none">
                          <a:solidFill>
                            <a:srgbClr val="000000"/>
                          </a:solidFill>
                          <a:latin typeface="黑体" panose="02010609060101010101" charset="-122"/>
                          <a:ea typeface="黑体" panose="02010609060101010101" charset="-122"/>
                          <a:cs typeface="宋体" panose="02010600030101010101" pitchFamily="2" charset="-122"/>
                        </a:rPr>
                        <a:t>》</a:t>
                      </a:r>
                      <a:endParaRPr lang="zh-CN" altLang="en-US" sz="1800" b="0" u="none">
                        <a:solidFill>
                          <a:srgbClr val="000000"/>
                        </a:solidFill>
                        <a:latin typeface="黑体" panose="02010609060101010101" charset="-122"/>
                        <a:ea typeface="黑体" panose="02010609060101010101" charset="-122"/>
                        <a:cs typeface="宋体" panose="02010600030101010101" pitchFamily="2" charset="-122"/>
                      </a:endParaRPr>
                    </a:p>
                  </a:txBody>
                  <a:tcPr marL="68580" marR="68580" marT="0" marB="0">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13690">
                <a:tc>
                  <a:txBody>
                    <a:bodyPr/>
                    <a:lstStyle/>
                    <a:p>
                      <a:pPr marL="0" indent="0" algn="ctr">
                        <a:buNone/>
                      </a:pPr>
                      <a:r>
                        <a:rPr lang="en-US" altLang="zh-CN" sz="1800" b="0" u="none">
                          <a:latin typeface="黑体" panose="02010609060101010101" charset="-122"/>
                          <a:ea typeface="黑体" panose="02010609060101010101" charset="-122"/>
                          <a:cs typeface="宋体" panose="02010600030101010101" pitchFamily="2" charset="-122"/>
                        </a:rPr>
                        <a:t>14</a:t>
                      </a:r>
                      <a:endParaRPr lang="en-US" altLang="zh-CN" sz="1800" b="0" u="none">
                        <a:latin typeface="黑体" panose="02010609060101010101" charset="-122"/>
                        <a:ea typeface="黑体" panose="02010609060101010101" charset="-122"/>
                        <a:cs typeface="宋体" panose="02010600030101010101" pitchFamily="2" charset="-122"/>
                      </a:endParaRPr>
                    </a:p>
                  </a:txBody>
                  <a:tcPr marL="68580" marR="68580" marT="0" marB="0">
                    <a:lnL w="12700" cap="flat" cmpd="sng">
                      <a:solidFill>
                        <a:srgbClr val="00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marL="0" indent="0" algn="l">
                        <a:buNone/>
                      </a:pPr>
                      <a:r>
                        <a:rPr lang="en-US" altLang="zh-CN" sz="1800" b="0" u="none">
                          <a:latin typeface="黑体" panose="02010609060101010101" charset="-122"/>
                          <a:ea typeface="黑体" panose="02010609060101010101" charset="-122"/>
                          <a:cs typeface="宋体" panose="02010600030101010101" pitchFamily="2" charset="-122"/>
                        </a:rPr>
                        <a:t>2017</a:t>
                      </a:r>
                      <a:r>
                        <a:rPr lang="zh-CN" altLang="en-US" sz="1800" b="0" u="none">
                          <a:latin typeface="黑体" panose="02010609060101010101" charset="-122"/>
                          <a:ea typeface="黑体" panose="02010609060101010101" charset="-122"/>
                          <a:cs typeface="宋体" panose="02010600030101010101" pitchFamily="2" charset="-122"/>
                        </a:rPr>
                        <a:t>年</a:t>
                      </a:r>
                      <a:r>
                        <a:rPr lang="en-US" altLang="zh-CN" sz="1800" b="0" u="none">
                          <a:latin typeface="黑体" panose="02010609060101010101" charset="-122"/>
                          <a:ea typeface="黑体" panose="02010609060101010101" charset="-122"/>
                          <a:cs typeface="宋体" panose="02010600030101010101" pitchFamily="2" charset="-122"/>
                        </a:rPr>
                        <a:t>2</a:t>
                      </a:r>
                      <a:r>
                        <a:rPr lang="zh-CN" altLang="en-US" sz="1800" b="0" u="none">
                          <a:latin typeface="黑体" panose="02010609060101010101" charset="-122"/>
                          <a:ea typeface="黑体" panose="02010609060101010101" charset="-122"/>
                          <a:cs typeface="宋体" panose="02010600030101010101" pitchFamily="2" charset="-122"/>
                        </a:rPr>
                        <a:t>月</a:t>
                      </a:r>
                      <a:r>
                        <a:rPr lang="en-US" altLang="zh-CN" sz="1800" b="0" u="none">
                          <a:latin typeface="黑体" panose="02010609060101010101" charset="-122"/>
                          <a:ea typeface="黑体" panose="02010609060101010101" charset="-122"/>
                          <a:cs typeface="宋体" panose="02010600030101010101" pitchFamily="2" charset="-122"/>
                        </a:rPr>
                        <a:t>14</a:t>
                      </a:r>
                      <a:r>
                        <a:rPr lang="zh-CN" altLang="en-US" sz="1800" b="0" u="none">
                          <a:latin typeface="黑体" panose="02010609060101010101" charset="-122"/>
                          <a:ea typeface="黑体" panose="02010609060101010101" charset="-122"/>
                          <a:cs typeface="宋体" panose="02010600030101010101" pitchFamily="2" charset="-122"/>
                        </a:rPr>
                        <a:t>日</a:t>
                      </a:r>
                      <a:endParaRPr lang="zh-CN" altLang="en-US" sz="1800" b="0" u="none">
                        <a:latin typeface="黑体" panose="02010609060101010101" charset="-122"/>
                        <a:ea typeface="黑体" panose="02010609060101010101"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marL="0" indent="0" algn="l">
                        <a:buNone/>
                      </a:pPr>
                      <a:r>
                        <a:rPr lang="en-US" altLang="zh-CN" sz="1800" b="0" u="none">
                          <a:latin typeface="黑体" panose="02010609060101010101" charset="-122"/>
                          <a:ea typeface="黑体" panose="02010609060101010101" charset="-122"/>
                          <a:cs typeface="宋体" panose="02010600030101010101" pitchFamily="2" charset="-122"/>
                        </a:rPr>
                        <a:t>《“</a:t>
                      </a:r>
                      <a:r>
                        <a:rPr lang="zh-CN" altLang="en-US" sz="1800" b="0" u="none">
                          <a:latin typeface="黑体" panose="02010609060101010101" charset="-122"/>
                          <a:ea typeface="黑体" panose="02010609060101010101" charset="-122"/>
                          <a:cs typeface="宋体" panose="02010600030101010101" pitchFamily="2" charset="-122"/>
                        </a:rPr>
                        <a:t>十三五”核工业发展规划</a:t>
                      </a:r>
                      <a:r>
                        <a:rPr lang="en-US" altLang="zh-CN" sz="1800" b="0" u="none">
                          <a:latin typeface="黑体" panose="02010609060101010101" charset="-122"/>
                          <a:ea typeface="黑体" panose="02010609060101010101" charset="-122"/>
                          <a:cs typeface="宋体" panose="02010600030101010101" pitchFamily="2" charset="-122"/>
                        </a:rPr>
                        <a:t>》</a:t>
                      </a:r>
                      <a:r>
                        <a:rPr lang="zh-CN" altLang="en-US" sz="1800" b="0" u="none">
                          <a:latin typeface="黑体" panose="02010609060101010101" charset="-122"/>
                          <a:ea typeface="黑体" panose="02010609060101010101" charset="-122"/>
                          <a:cs typeface="宋体" panose="02010600030101010101" pitchFamily="2" charset="-122"/>
                        </a:rPr>
                        <a:t>等五个规划文件</a:t>
                      </a:r>
                      <a:endParaRPr lang="zh-CN" altLang="en-US" sz="1800" b="0" u="none">
                        <a:latin typeface="黑体" panose="02010609060101010101" charset="-122"/>
                        <a:ea typeface="黑体" panose="02010609060101010101" charset="-122"/>
                        <a:cs typeface="宋体" panose="02010600030101010101" pitchFamily="2" charset="-122"/>
                      </a:endParaRPr>
                    </a:p>
                  </a:txBody>
                  <a:tcPr marL="68580" marR="68580" marT="0" marB="0">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
        <p:nvSpPr>
          <p:cNvPr id="17" name="文本框 16"/>
          <p:cNvSpPr txBox="1"/>
          <p:nvPr/>
        </p:nvSpPr>
        <p:spPr>
          <a:xfrm rot="16200000">
            <a:off x="10432415" y="4199255"/>
            <a:ext cx="1005840" cy="2126615"/>
          </a:xfrm>
          <a:prstGeom prst="rect">
            <a:avLst/>
          </a:prstGeom>
          <a:noFill/>
          <a:ln w="25400">
            <a:solidFill>
              <a:srgbClr val="FF0000"/>
            </a:solidFill>
          </a:ln>
        </p:spPr>
        <p:txBody>
          <a:bodyPr vert="eaVert" wrap="square" rtlCol="0">
            <a:spAutoFit/>
          </a:bodyPr>
          <a:lstStyle/>
          <a:p>
            <a:pPr algn="l">
              <a:buFont typeface="Wingdings" panose="05000000000000000000" charset="0"/>
            </a:pPr>
            <a:r>
              <a:rPr lang="zh-CN" altLang="en-US">
                <a:solidFill>
                  <a:srgbClr val="FF0000"/>
                </a:solidFill>
                <a:latin typeface="黑体" panose="02010609060101010101" charset="-122"/>
                <a:ea typeface="黑体" panose="02010609060101010101" charset="-122"/>
              </a:rPr>
              <a:t>地热能</a:t>
            </a:r>
            <a:r>
              <a:rPr lang="en-US" altLang="zh-CN">
                <a:solidFill>
                  <a:srgbClr val="FF0000"/>
                </a:solidFill>
                <a:latin typeface="黑体" panose="02010609060101010101" charset="-122"/>
                <a:ea typeface="黑体" panose="02010609060101010101" charset="-122"/>
              </a:rPr>
              <a:t>“</a:t>
            </a:r>
            <a:r>
              <a:rPr lang="zh-CN" altLang="en-US">
                <a:solidFill>
                  <a:srgbClr val="FF0000"/>
                </a:solidFill>
                <a:latin typeface="黑体" panose="02010609060101010101" charset="-122"/>
                <a:ea typeface="黑体" panose="02010609060101010101" charset="-122"/>
              </a:rPr>
              <a:t>十三五</a:t>
            </a:r>
            <a:r>
              <a:rPr lang="en-US" altLang="zh-CN">
                <a:solidFill>
                  <a:srgbClr val="FF0000"/>
                </a:solidFill>
                <a:latin typeface="黑体" panose="02010609060101010101" charset="-122"/>
                <a:ea typeface="黑体" panose="02010609060101010101" charset="-122"/>
              </a:rPr>
              <a:t>”</a:t>
            </a:r>
            <a:r>
              <a:rPr lang="zh-CN" altLang="en-US">
                <a:solidFill>
                  <a:srgbClr val="FF0000"/>
                </a:solidFill>
                <a:latin typeface="黑体" panose="02010609060101010101" charset="-122"/>
                <a:ea typeface="黑体" panose="02010609060101010101" charset="-122"/>
              </a:rPr>
              <a:t>规划是地热领域首个国家层面的规划</a:t>
            </a:r>
            <a:endParaRPr lang="zh-CN" altLang="en-US">
              <a:solidFill>
                <a:srgbClr val="FF0000"/>
              </a:solidFill>
              <a:latin typeface="黑体" panose="02010609060101010101" charset="-122"/>
              <a:ea typeface="黑体" panose="02010609060101010101" charset="-122"/>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p:cNvPicPr>
            <a:picLocks noChangeAspect="1"/>
          </p:cNvPicPr>
          <p:nvPr/>
        </p:nvPicPr>
        <p:blipFill>
          <a:blip r:embed="rId1"/>
          <a:stretch>
            <a:fillRect/>
          </a:stretch>
        </p:blipFill>
        <p:spPr>
          <a:xfrm>
            <a:off x="287020" y="4170680"/>
            <a:ext cx="6605270" cy="2606675"/>
          </a:xfrm>
          <a:prstGeom prst="rect">
            <a:avLst/>
          </a:prstGeom>
        </p:spPr>
      </p:pic>
      <p:sp>
        <p:nvSpPr>
          <p:cNvPr id="8" name="矩形 7"/>
          <p:cNvSpPr/>
          <p:nvPr/>
        </p:nvSpPr>
        <p:spPr>
          <a:xfrm>
            <a:off x="-3175" y="0"/>
            <a:ext cx="12185650" cy="1028700"/>
          </a:xfrm>
          <a:prstGeom prst="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l" fontAlgn="auto"/>
            <a:r>
              <a:rPr lang="ja-JP" altLang="zh-CN" sz="3600" strike="noStrike" noProof="1">
                <a:solidFill>
                  <a:srgbClr val="C00000"/>
                </a:solidFill>
                <a:latin typeface="黑体" panose="02010609060101010101" charset="-122"/>
                <a:ea typeface="黑体" panose="02010609060101010101" charset="-122"/>
              </a:rPr>
              <a:t>■</a:t>
            </a:r>
            <a:r>
              <a:rPr lang="zh-CN" altLang="ja-JP" sz="3600" strike="noStrike" noProof="1">
                <a:solidFill>
                  <a:srgbClr val="C00000"/>
                </a:solidFill>
                <a:latin typeface="黑体" panose="02010609060101010101" charset="-122"/>
                <a:ea typeface="黑体" panose="02010609060101010101" charset="-122"/>
              </a:rPr>
              <a:t>新能源规划目标：分布式光伏将</a:t>
            </a:r>
            <a:r>
              <a:rPr lang="zh-CN" altLang="ja-JP" sz="3600" strike="noStrike" noProof="1">
                <a:solidFill>
                  <a:srgbClr val="C00000"/>
                </a:solidFill>
                <a:latin typeface="黑体" panose="02010609060101010101" charset="-122"/>
                <a:ea typeface="黑体" panose="02010609060101010101" charset="-122"/>
              </a:rPr>
              <a:t>迎来大发展</a:t>
            </a:r>
            <a:endParaRPr lang="zh-CN" altLang="ja-JP" sz="3600" strike="noStrike" noProof="1">
              <a:solidFill>
                <a:srgbClr val="C00000"/>
              </a:solidFill>
              <a:latin typeface="黑体" panose="02010609060101010101" charset="-122"/>
              <a:ea typeface="黑体" panose="02010609060101010101" charset="-122"/>
            </a:endParaRPr>
          </a:p>
        </p:txBody>
      </p:sp>
      <p:cxnSp>
        <p:nvCxnSpPr>
          <p:cNvPr id="9" name="直接连接符 8"/>
          <p:cNvCxnSpPr/>
          <p:nvPr/>
        </p:nvCxnSpPr>
        <p:spPr>
          <a:xfrm>
            <a:off x="20638" y="925513"/>
            <a:ext cx="12172950" cy="0"/>
          </a:xfrm>
          <a:prstGeom prst="line">
            <a:avLst/>
          </a:prstGeom>
          <a:ln w="38100">
            <a:solidFill>
              <a:srgbClr val="C00000"/>
            </a:solidFill>
          </a:ln>
        </p:spPr>
        <p:style>
          <a:lnRef idx="3">
            <a:schemeClr val="accent5"/>
          </a:lnRef>
          <a:fillRef idx="0">
            <a:schemeClr val="accent5"/>
          </a:fillRef>
          <a:effectRef idx="2">
            <a:schemeClr val="accent5"/>
          </a:effectRef>
          <a:fontRef idx="minor">
            <a:schemeClr val="tx1"/>
          </a:fontRef>
        </p:style>
      </p:cxnSp>
      <p:pic>
        <p:nvPicPr>
          <p:cNvPr id="11" name="Picture 5" descr="china5e_logo"/>
          <p:cNvPicPr>
            <a:picLocks noChangeAspect="1" noChangeArrowheads="1"/>
          </p:cNvPicPr>
          <p:nvPr/>
        </p:nvPicPr>
        <p:blipFill>
          <a:blip r:embed="rId2"/>
          <a:srcRect/>
          <a:stretch>
            <a:fillRect/>
          </a:stretch>
        </p:blipFill>
        <p:spPr bwMode="auto">
          <a:xfrm>
            <a:off x="9866313" y="223838"/>
            <a:ext cx="1935163" cy="536575"/>
          </a:xfrm>
          <a:prstGeom prst="rect">
            <a:avLst/>
          </a:prstGeom>
        </p:spPr>
        <p:style>
          <a:lnRef idx="2">
            <a:schemeClr val="accent2"/>
          </a:lnRef>
          <a:fillRef idx="1">
            <a:schemeClr val="lt1"/>
          </a:fillRef>
          <a:effectRef idx="0">
            <a:schemeClr val="accent2"/>
          </a:effectRef>
          <a:fontRef idx="minor">
            <a:schemeClr val="dk1"/>
          </a:fontRef>
        </p:style>
      </p:pic>
      <p:pic>
        <p:nvPicPr>
          <p:cNvPr id="5" name="图片 4"/>
          <p:cNvPicPr>
            <a:picLocks noChangeAspect="1"/>
          </p:cNvPicPr>
          <p:nvPr/>
        </p:nvPicPr>
        <p:blipFill>
          <a:blip r:embed="rId3"/>
          <a:stretch>
            <a:fillRect/>
          </a:stretch>
        </p:blipFill>
        <p:spPr>
          <a:xfrm>
            <a:off x="287020" y="1075690"/>
            <a:ext cx="6605270" cy="1492885"/>
          </a:xfrm>
          <a:prstGeom prst="rect">
            <a:avLst/>
          </a:prstGeom>
        </p:spPr>
      </p:pic>
      <p:pic>
        <p:nvPicPr>
          <p:cNvPr id="7" name="图片 6"/>
          <p:cNvPicPr>
            <a:picLocks noChangeAspect="1"/>
          </p:cNvPicPr>
          <p:nvPr/>
        </p:nvPicPr>
        <p:blipFill>
          <a:blip r:embed="rId4"/>
          <a:stretch>
            <a:fillRect/>
          </a:stretch>
        </p:blipFill>
        <p:spPr>
          <a:xfrm>
            <a:off x="287020" y="2766695"/>
            <a:ext cx="6604635" cy="1307465"/>
          </a:xfrm>
          <a:prstGeom prst="rect">
            <a:avLst/>
          </a:prstGeom>
        </p:spPr>
      </p:pic>
      <p:pic>
        <p:nvPicPr>
          <p:cNvPr id="10" name="图片 9"/>
          <p:cNvPicPr>
            <a:picLocks noChangeAspect="1"/>
          </p:cNvPicPr>
          <p:nvPr/>
        </p:nvPicPr>
        <p:blipFill>
          <a:blip r:embed="rId5"/>
          <a:stretch>
            <a:fillRect/>
          </a:stretch>
        </p:blipFill>
        <p:spPr>
          <a:xfrm>
            <a:off x="6958330" y="1104265"/>
            <a:ext cx="4980940" cy="1490345"/>
          </a:xfrm>
          <a:prstGeom prst="rect">
            <a:avLst/>
          </a:prstGeom>
        </p:spPr>
      </p:pic>
      <p:sp>
        <p:nvSpPr>
          <p:cNvPr id="100" name="文本框 99"/>
          <p:cNvSpPr txBox="1"/>
          <p:nvPr/>
        </p:nvSpPr>
        <p:spPr>
          <a:xfrm>
            <a:off x="6998970" y="2784475"/>
            <a:ext cx="4925060" cy="3749040"/>
          </a:xfrm>
          <a:prstGeom prst="rect">
            <a:avLst/>
          </a:prstGeom>
          <a:noFill/>
          <a:ln w="9525">
            <a:noFill/>
          </a:ln>
        </p:spPr>
        <p:txBody>
          <a:bodyPr wrap="square">
            <a:spAutoFit/>
          </a:bodyPr>
          <a:p>
            <a:pPr marL="342900" indent="-342900" algn="l">
              <a:buFont typeface="Wingdings" panose="05000000000000000000" charset="0"/>
              <a:buChar char="p"/>
            </a:pPr>
            <a:r>
              <a:rPr lang="zh-CN" altLang="en-US" sz="2000" b="0" u="none">
                <a:latin typeface="黑体" panose="02010609060101010101" charset="-122"/>
                <a:ea typeface="黑体" panose="02010609060101010101" charset="-122"/>
                <a:cs typeface="仿宋_GB2312" charset="0"/>
              </a:rPr>
              <a:t>大力推进屋顶分布式光伏发电</a:t>
            </a:r>
            <a:endParaRPr lang="zh-CN" altLang="en-US" sz="2000" b="0" u="none">
              <a:latin typeface="黑体" panose="02010609060101010101" charset="-122"/>
              <a:ea typeface="黑体" panose="02010609060101010101" charset="-122"/>
              <a:cs typeface="仿宋_GB2312" charset="0"/>
            </a:endParaRPr>
          </a:p>
          <a:p>
            <a:pPr marL="342900" indent="-342900" algn="l">
              <a:buFont typeface="Wingdings" panose="05000000000000000000" charset="0"/>
              <a:buChar char="l"/>
            </a:pPr>
            <a:r>
              <a:rPr lang="zh-CN" altLang="en-US" b="0" u="none">
                <a:latin typeface="黑体" panose="02010609060101010101" charset="-122"/>
                <a:ea typeface="黑体" panose="02010609060101010101" charset="-122"/>
                <a:cs typeface="仿宋_GB2312" charset="0"/>
              </a:rPr>
              <a:t>到2020年建成100个分布式光伏应用示范区，园区内80%的新建建筑屋顶、50%的已有建筑屋顶安装光伏发电。</a:t>
            </a:r>
            <a:endParaRPr lang="zh-CN" altLang="en-US" b="0" u="none">
              <a:latin typeface="黑体" panose="02010609060101010101" charset="-122"/>
              <a:ea typeface="黑体" panose="02010609060101010101" charset="-122"/>
              <a:cs typeface="仿宋_GB2312" charset="0"/>
            </a:endParaRPr>
          </a:p>
          <a:p>
            <a:pPr marL="342900" indent="-342900" algn="l">
              <a:buFont typeface="Wingdings" panose="05000000000000000000" charset="0"/>
              <a:buChar char="l"/>
            </a:pPr>
            <a:r>
              <a:rPr lang="zh-CN" altLang="en-US" b="0" u="none">
                <a:latin typeface="黑体" panose="02010609060101010101" charset="-122"/>
                <a:ea typeface="黑体" panose="02010609060101010101" charset="-122"/>
                <a:cs typeface="仿宋_GB2312" charset="0"/>
              </a:rPr>
              <a:t>形成若干光伏小镇、光伏新村</a:t>
            </a:r>
            <a:endParaRPr lang="zh-CN" altLang="en-US" b="0" u="none">
              <a:latin typeface="黑体" panose="02010609060101010101" charset="-122"/>
              <a:ea typeface="黑体" panose="02010609060101010101" charset="-122"/>
              <a:cs typeface="仿宋_GB2312" charset="0"/>
            </a:endParaRPr>
          </a:p>
          <a:p>
            <a:pPr marL="342900" indent="-342900" algn="l">
              <a:buFont typeface="Wingdings" panose="05000000000000000000" charset="0"/>
              <a:buChar char="l"/>
            </a:pPr>
            <a:endParaRPr lang="zh-CN" altLang="en-US" b="0" u="none">
              <a:latin typeface="黑体" panose="02010609060101010101" charset="-122"/>
              <a:ea typeface="黑体" panose="02010609060101010101" charset="-122"/>
              <a:cs typeface="仿宋_GB2312" charset="0"/>
            </a:endParaRPr>
          </a:p>
          <a:p>
            <a:pPr marL="342900" indent="-342900" algn="l">
              <a:buFont typeface="Wingdings" panose="05000000000000000000" charset="0"/>
              <a:buChar char="p"/>
            </a:pPr>
            <a:r>
              <a:rPr lang="zh-CN" altLang="en-US" sz="2000" b="0" u="none">
                <a:latin typeface="黑体" panose="02010609060101010101" charset="-122"/>
                <a:ea typeface="黑体" panose="02010609060101010101" charset="-122"/>
                <a:cs typeface="仿宋_GB2312" charset="0"/>
              </a:rPr>
              <a:t>拓展“光伏+”综合利用工程</a:t>
            </a:r>
            <a:endParaRPr lang="zh-CN" altLang="en-US" sz="2000" b="0" u="none">
              <a:latin typeface="黑体" panose="02010609060101010101" charset="-122"/>
              <a:ea typeface="黑体" panose="02010609060101010101" charset="-122"/>
              <a:cs typeface="仿宋_GB2312" charset="0"/>
            </a:endParaRPr>
          </a:p>
          <a:p>
            <a:pPr marL="342900" indent="-342900" algn="l">
              <a:buFont typeface="Wingdings" panose="05000000000000000000" charset="0"/>
              <a:buChar char="l"/>
            </a:pPr>
            <a:r>
              <a:rPr lang="zh-CN" altLang="en-US">
                <a:latin typeface="黑体" panose="02010609060101010101" charset="-122"/>
                <a:ea typeface="黑体" panose="02010609060101010101" charset="-122"/>
                <a:cs typeface="仿宋_GB2312" charset="0"/>
                <a:sym typeface="+mn-ea"/>
              </a:rPr>
              <a:t>光伏 </a:t>
            </a:r>
            <a:r>
              <a:rPr lang="en-US" altLang="zh-CN">
                <a:latin typeface="黑体" panose="02010609060101010101" charset="-122"/>
                <a:ea typeface="黑体" panose="02010609060101010101" charset="-122"/>
                <a:cs typeface="仿宋_GB2312" charset="0"/>
                <a:sym typeface="+mn-ea"/>
              </a:rPr>
              <a:t>+ </a:t>
            </a:r>
            <a:r>
              <a:rPr lang="zh-CN" altLang="en-US">
                <a:latin typeface="黑体" panose="02010609060101010101" charset="-122"/>
                <a:ea typeface="黑体" panose="02010609060101010101" charset="-122"/>
                <a:cs typeface="仿宋_GB2312" charset="0"/>
                <a:sym typeface="+mn-ea"/>
              </a:rPr>
              <a:t>荒山荒地、沿海滩涂、采煤沉陷区、农业、渔业养殖</a:t>
            </a:r>
            <a:endParaRPr lang="zh-CN" altLang="en-US">
              <a:latin typeface="黑体" panose="02010609060101010101" charset="-122"/>
              <a:ea typeface="黑体" panose="02010609060101010101" charset="-122"/>
              <a:cs typeface="仿宋_GB2312" charset="0"/>
              <a:sym typeface="+mn-ea"/>
            </a:endParaRPr>
          </a:p>
          <a:p>
            <a:pPr marL="342900" indent="-342900" algn="l">
              <a:buFont typeface="Wingdings" panose="05000000000000000000" charset="0"/>
              <a:buChar char="l"/>
            </a:pPr>
            <a:endParaRPr lang="zh-CN" altLang="en-US" b="0" u="none">
              <a:latin typeface="黑体" panose="02010609060101010101" charset="-122"/>
              <a:ea typeface="黑体" panose="02010609060101010101" charset="-122"/>
              <a:cs typeface="仿宋_GB2312" charset="0"/>
              <a:sym typeface="+mn-ea"/>
            </a:endParaRPr>
          </a:p>
          <a:p>
            <a:pPr marL="342900" indent="-342900" algn="l">
              <a:buFont typeface="Wingdings" panose="05000000000000000000" charset="0"/>
              <a:buChar char="p"/>
            </a:pPr>
            <a:r>
              <a:rPr lang="zh-CN" altLang="en-US" sz="2000" b="0" u="none">
                <a:latin typeface="黑体" panose="02010609060101010101" charset="-122"/>
                <a:ea typeface="黑体" panose="02010609060101010101" charset="-122"/>
                <a:cs typeface="仿宋_GB2312" charset="0"/>
              </a:rPr>
              <a:t>创新分布式光伏应用模式</a:t>
            </a:r>
            <a:endParaRPr lang="zh-CN" altLang="en-US" sz="2000" b="0" u="none">
              <a:latin typeface="黑体" panose="02010609060101010101" charset="-122"/>
              <a:ea typeface="黑体" panose="02010609060101010101" charset="-122"/>
              <a:cs typeface="仿宋_GB2312" charset="0"/>
            </a:endParaRPr>
          </a:p>
          <a:p>
            <a:pPr marL="342900" indent="-342900" algn="l">
              <a:buFont typeface="Wingdings" panose="05000000000000000000" charset="0"/>
              <a:buChar char="l"/>
            </a:pPr>
            <a:r>
              <a:rPr lang="zh-CN" altLang="en-US" b="0" u="none">
                <a:latin typeface="黑体" panose="02010609060101010101" charset="-122"/>
                <a:ea typeface="黑体" panose="02010609060101010101" charset="-122"/>
                <a:cs typeface="仿宋_GB2312" charset="0"/>
              </a:rPr>
              <a:t>推行分布式光伏发电项目向电力用户市场化售电模式</a:t>
            </a:r>
            <a:endParaRPr lang="zh-CN" altLang="en-US" b="0" u="none">
              <a:latin typeface="黑体" panose="02010609060101010101" charset="-122"/>
              <a:ea typeface="黑体" panose="02010609060101010101" charset="-122"/>
              <a:cs typeface="仿宋_GB2312" charset="0"/>
            </a:endParaRPr>
          </a:p>
        </p:txBody>
      </p:sp>
      <p:cxnSp>
        <p:nvCxnSpPr>
          <p:cNvPr id="12" name="直接连接符 11"/>
          <p:cNvCxnSpPr/>
          <p:nvPr/>
        </p:nvCxnSpPr>
        <p:spPr>
          <a:xfrm>
            <a:off x="198755" y="2682240"/>
            <a:ext cx="1171956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flipV="1">
            <a:off x="188595" y="4084320"/>
            <a:ext cx="6761480" cy="508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198755" y="2667000"/>
            <a:ext cx="0" cy="143256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11918315" y="2677795"/>
            <a:ext cx="0" cy="381444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6934835" y="4099560"/>
            <a:ext cx="0" cy="239268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6950075" y="6492240"/>
            <a:ext cx="496824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图表 6"/>
          <p:cNvGraphicFramePr/>
          <p:nvPr/>
        </p:nvGraphicFramePr>
        <p:xfrm>
          <a:off x="207645" y="1028700"/>
          <a:ext cx="11763375" cy="4015740"/>
        </p:xfrm>
        <a:graphic>
          <a:graphicData uri="http://schemas.openxmlformats.org/drawingml/2006/chart">
            <c:chart xmlns:c="http://schemas.openxmlformats.org/drawingml/2006/chart" xmlns:r="http://schemas.openxmlformats.org/officeDocument/2006/relationships" r:id="rId1"/>
          </a:graphicData>
        </a:graphic>
      </p:graphicFrame>
      <p:sp>
        <p:nvSpPr>
          <p:cNvPr id="8" name="矩形 7"/>
          <p:cNvSpPr/>
          <p:nvPr/>
        </p:nvSpPr>
        <p:spPr>
          <a:xfrm>
            <a:off x="-3175" y="0"/>
            <a:ext cx="12185650" cy="1028700"/>
          </a:xfrm>
          <a:prstGeom prst="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fontAlgn="auto"/>
            <a:r>
              <a:rPr lang="ja-JP" altLang="zh-CN" sz="3600" strike="noStrike" noProof="1">
                <a:solidFill>
                  <a:srgbClr val="C00000"/>
                </a:solidFill>
                <a:latin typeface="黑体" panose="02010609060101010101" charset="-122"/>
                <a:ea typeface="黑体" panose="02010609060101010101" charset="-122"/>
              </a:rPr>
              <a:t>■</a:t>
            </a:r>
            <a:r>
              <a:rPr lang="zh-CN" altLang="ja-JP" sz="3600" strike="noStrike" noProof="1">
                <a:solidFill>
                  <a:srgbClr val="C00000"/>
                </a:solidFill>
                <a:latin typeface="黑体" panose="02010609060101010101" charset="-122"/>
                <a:ea typeface="黑体" panose="02010609060101010101" charset="-122"/>
              </a:rPr>
              <a:t>地热成为今年能源热点</a:t>
            </a:r>
            <a:endParaRPr lang="zh-CN" altLang="ja-JP" sz="3600" strike="noStrike" noProof="1">
              <a:solidFill>
                <a:srgbClr val="C00000"/>
              </a:solidFill>
              <a:latin typeface="黑体" panose="02010609060101010101" charset="-122"/>
              <a:ea typeface="黑体" panose="02010609060101010101" charset="-122"/>
            </a:endParaRPr>
          </a:p>
        </p:txBody>
      </p:sp>
      <p:cxnSp>
        <p:nvCxnSpPr>
          <p:cNvPr id="9" name="直接连接符 8"/>
          <p:cNvCxnSpPr/>
          <p:nvPr/>
        </p:nvCxnSpPr>
        <p:spPr>
          <a:xfrm>
            <a:off x="20638" y="925513"/>
            <a:ext cx="12172950" cy="0"/>
          </a:xfrm>
          <a:prstGeom prst="line">
            <a:avLst/>
          </a:prstGeom>
          <a:ln w="38100">
            <a:solidFill>
              <a:srgbClr val="C00000"/>
            </a:solidFill>
          </a:ln>
        </p:spPr>
        <p:style>
          <a:lnRef idx="3">
            <a:schemeClr val="accent5"/>
          </a:lnRef>
          <a:fillRef idx="0">
            <a:schemeClr val="accent5"/>
          </a:fillRef>
          <a:effectRef idx="2">
            <a:schemeClr val="accent5"/>
          </a:effectRef>
          <a:fontRef idx="minor">
            <a:schemeClr val="tx1"/>
          </a:fontRef>
        </p:style>
      </p:cxnSp>
      <p:pic>
        <p:nvPicPr>
          <p:cNvPr id="11" name="Picture 5" descr="china5e_logo"/>
          <p:cNvPicPr>
            <a:picLocks noChangeAspect="1" noChangeArrowheads="1"/>
          </p:cNvPicPr>
          <p:nvPr/>
        </p:nvPicPr>
        <p:blipFill>
          <a:blip r:embed="rId2"/>
          <a:srcRect/>
          <a:stretch>
            <a:fillRect/>
          </a:stretch>
        </p:blipFill>
        <p:spPr bwMode="auto">
          <a:xfrm>
            <a:off x="9866313" y="223838"/>
            <a:ext cx="1935163" cy="536575"/>
          </a:xfrm>
          <a:prstGeom prst="rect">
            <a:avLst/>
          </a:prstGeom>
        </p:spPr>
        <p:style>
          <a:lnRef idx="2">
            <a:schemeClr val="accent2"/>
          </a:lnRef>
          <a:fillRef idx="1">
            <a:schemeClr val="lt1"/>
          </a:fillRef>
          <a:effectRef idx="0">
            <a:schemeClr val="accent2"/>
          </a:effectRef>
          <a:fontRef idx="minor">
            <a:schemeClr val="dk1"/>
          </a:fontRef>
        </p:style>
      </p:pic>
      <p:sp>
        <p:nvSpPr>
          <p:cNvPr id="12" name="文本框 11"/>
          <p:cNvSpPr txBox="1"/>
          <p:nvPr/>
        </p:nvSpPr>
        <p:spPr>
          <a:xfrm>
            <a:off x="557530" y="5029200"/>
            <a:ext cx="10955655" cy="1310640"/>
          </a:xfrm>
          <a:prstGeom prst="rect">
            <a:avLst/>
          </a:prstGeom>
          <a:noFill/>
        </p:spPr>
        <p:txBody>
          <a:bodyPr wrap="square" rtlCol="0">
            <a:spAutoFit/>
          </a:bodyPr>
          <a:lstStyle/>
          <a:p>
            <a:pPr marL="342900" indent="-342900" algn="l">
              <a:buFont typeface="Wingdings" panose="05000000000000000000" charset="0"/>
              <a:buChar char="l"/>
            </a:pPr>
            <a:r>
              <a:rPr lang="zh-CN" altLang="en-US" sz="2000">
                <a:latin typeface="黑体" panose="02010609060101010101" charset="-122"/>
                <a:ea typeface="黑体" panose="02010609060101010101" charset="-122"/>
              </a:rPr>
              <a:t>需要清洁供暖的北方地区是浅层地热能发展重点地区，</a:t>
            </a:r>
            <a:r>
              <a:rPr lang="zh-CN" altLang="en-US" sz="2000">
                <a:latin typeface="黑体" panose="02010609060101010101" charset="-122"/>
                <a:ea typeface="黑体" panose="02010609060101010101" charset="-122"/>
                <a:sym typeface="+mn-ea"/>
              </a:rPr>
              <a:t>环绕京津的河北发展目标排名居首</a:t>
            </a:r>
            <a:endParaRPr lang="zh-CN" altLang="en-US" sz="2000">
              <a:latin typeface="黑体" panose="02010609060101010101" charset="-122"/>
              <a:ea typeface="黑体" panose="02010609060101010101" charset="-122"/>
              <a:sym typeface="+mn-ea"/>
            </a:endParaRPr>
          </a:p>
          <a:p>
            <a:pPr marL="342900" indent="-342900" algn="l">
              <a:buFont typeface="Wingdings" panose="05000000000000000000" charset="0"/>
              <a:buChar char="l"/>
            </a:pPr>
            <a:endParaRPr lang="zh-CN" altLang="en-US" sz="2000">
              <a:latin typeface="黑体" panose="02010609060101010101" charset="-122"/>
              <a:ea typeface="黑体" panose="02010609060101010101" charset="-122"/>
              <a:sym typeface="+mn-ea"/>
            </a:endParaRPr>
          </a:p>
          <a:p>
            <a:pPr marL="342900" indent="-342900" algn="l">
              <a:buFont typeface="Wingdings" panose="05000000000000000000" charset="0"/>
              <a:buChar char="l"/>
            </a:pPr>
            <a:r>
              <a:rPr lang="zh-CN" altLang="en-US" sz="2000">
                <a:latin typeface="黑体" panose="02010609060101010101" charset="-122"/>
                <a:ea typeface="黑体" panose="02010609060101010101" charset="-122"/>
              </a:rPr>
              <a:t>在河北，保定市规划的地热面积最大。预计到2020年末，保定市将新建水热型地热供暖面积1100万平方米，完成新建和改造建筑项目浅层地热能供暖(制冷)面积265万平方米。</a:t>
            </a:r>
            <a:endParaRPr lang="zh-CN" altLang="en-US" sz="2000">
              <a:latin typeface="黑体" panose="02010609060101010101" charset="-122"/>
              <a:ea typeface="黑体" panose="02010609060101010101" charset="-122"/>
            </a:endParaRPr>
          </a:p>
        </p:txBody>
      </p:sp>
      <p:sp>
        <p:nvSpPr>
          <p:cNvPr id="2" name="矩形 1"/>
          <p:cNvSpPr/>
          <p:nvPr/>
        </p:nvSpPr>
        <p:spPr>
          <a:xfrm>
            <a:off x="1250315" y="1493520"/>
            <a:ext cx="2697480" cy="283464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448945" y="7620"/>
            <a:ext cx="11382375" cy="6835140"/>
          </a:xfrm>
          <a:prstGeom prst="rect">
            <a:avLst/>
          </a:prstGeom>
          <a:noFill/>
          <a:ln w="9525">
            <a:noFill/>
          </a:ln>
        </p:spPr>
      </p:pic>
      <p:sp>
        <p:nvSpPr>
          <p:cNvPr id="11" name="等腰三角形 10"/>
          <p:cNvSpPr/>
          <p:nvPr/>
        </p:nvSpPr>
        <p:spPr>
          <a:xfrm rot="21240000">
            <a:off x="1571625" y="1416050"/>
            <a:ext cx="6054090" cy="4346575"/>
          </a:xfrm>
          <a:prstGeom prst="triangl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等腰三角形 13"/>
          <p:cNvSpPr/>
          <p:nvPr/>
        </p:nvSpPr>
        <p:spPr>
          <a:xfrm rot="1500000">
            <a:off x="1397635" y="1221105"/>
            <a:ext cx="3726180" cy="5153025"/>
          </a:xfrm>
          <a:prstGeom prst="triangl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460375" y="143510"/>
            <a:ext cx="2472055" cy="822960"/>
          </a:xfrm>
          <a:prstGeom prst="rect">
            <a:avLst/>
          </a:prstGeom>
          <a:solidFill>
            <a:srgbClr val="FF0000"/>
          </a:solidFill>
        </p:spPr>
        <p:txBody>
          <a:bodyPr wrap="square" rtlCol="0">
            <a:spAutoFit/>
          </a:bodyPr>
          <a:lstStyle/>
          <a:p>
            <a:pPr algn="ctr"/>
            <a:r>
              <a:rPr lang="zh-CN" altLang="en-US" sz="2400">
                <a:solidFill>
                  <a:schemeClr val="bg1"/>
                </a:solidFill>
                <a:latin typeface="黑体" panose="02010609060101010101" charset="-122"/>
                <a:ea typeface="黑体" panose="02010609060101010101" charset="-122"/>
              </a:rPr>
              <a:t>雄安新区</a:t>
            </a:r>
            <a:endParaRPr lang="zh-CN" altLang="en-US" sz="2400">
              <a:solidFill>
                <a:schemeClr val="bg1"/>
              </a:solidFill>
              <a:latin typeface="黑体" panose="02010609060101010101" charset="-122"/>
              <a:ea typeface="黑体" panose="02010609060101010101" charset="-122"/>
            </a:endParaRPr>
          </a:p>
          <a:p>
            <a:pPr algn="ctr"/>
            <a:r>
              <a:rPr lang="en-US" altLang="zh-CN" sz="2400">
                <a:solidFill>
                  <a:schemeClr val="bg1"/>
                </a:solidFill>
                <a:latin typeface="黑体" panose="02010609060101010101" charset="-122"/>
                <a:ea typeface="黑体" panose="02010609060101010101" charset="-122"/>
              </a:rPr>
              <a:t>“</a:t>
            </a:r>
            <a:r>
              <a:rPr lang="zh-CN" altLang="en-US" sz="2400">
                <a:solidFill>
                  <a:schemeClr val="bg1"/>
                </a:solidFill>
                <a:latin typeface="黑体" panose="02010609060101010101" charset="-122"/>
                <a:ea typeface="黑体" panose="02010609060101010101" charset="-122"/>
              </a:rPr>
              <a:t>横空出世</a:t>
            </a:r>
            <a:r>
              <a:rPr lang="en-US" altLang="zh-CN" sz="2400">
                <a:solidFill>
                  <a:schemeClr val="bg1"/>
                </a:solidFill>
                <a:latin typeface="黑体" panose="02010609060101010101" charset="-122"/>
                <a:ea typeface="黑体" panose="02010609060101010101" charset="-122"/>
              </a:rPr>
              <a:t>”</a:t>
            </a:r>
            <a:endParaRPr lang="en-US" altLang="zh-CN" sz="2400">
              <a:solidFill>
                <a:schemeClr val="bg1"/>
              </a:solidFill>
              <a:latin typeface="黑体" panose="02010609060101010101" charset="-122"/>
              <a:ea typeface="黑体" panose="02010609060101010101" charset="-122"/>
            </a:endParaRPr>
          </a:p>
        </p:txBody>
      </p:sp>
      <p:sp>
        <p:nvSpPr>
          <p:cNvPr id="4" name="文本框 3"/>
          <p:cNvSpPr txBox="1"/>
          <p:nvPr/>
        </p:nvSpPr>
        <p:spPr>
          <a:xfrm>
            <a:off x="6539230" y="651510"/>
            <a:ext cx="5069840" cy="1310640"/>
          </a:xfrm>
          <a:prstGeom prst="rect">
            <a:avLst/>
          </a:prstGeom>
          <a:solidFill>
            <a:srgbClr val="FF0000"/>
          </a:solidFill>
        </p:spPr>
        <p:txBody>
          <a:bodyPr wrap="square" rtlCol="0" anchor="t">
            <a:spAutoFit/>
          </a:bodyPr>
          <a:lstStyle/>
          <a:p>
            <a:r>
              <a:rPr lang="zh-CN" altLang="en-US" sz="2000">
                <a:solidFill>
                  <a:schemeClr val="bg1"/>
                </a:solidFill>
                <a:latin typeface="黑体" panose="02010609060101010101" charset="-122"/>
                <a:ea typeface="黑体" panose="02010609060101010101" charset="-122"/>
              </a:rPr>
              <a:t>京津两地过于“肥胖”，大城市病突出，特别是河北发展与两地呈现“断崖式”差距。实现京津冀协同发展，是新形势下引领新发展、打造新增长极的迫切需要。</a:t>
            </a:r>
            <a:r>
              <a:rPr lang="en-US" altLang="zh-CN" sz="2000">
                <a:solidFill>
                  <a:schemeClr val="bg1"/>
                </a:solidFill>
                <a:latin typeface="黑体" panose="02010609060101010101" charset="-122"/>
                <a:ea typeface="黑体" panose="02010609060101010101" charset="-122"/>
              </a:rPr>
              <a:t>——徐匡迪</a:t>
            </a:r>
            <a:endParaRPr lang="en-US" altLang="zh-CN" sz="2000">
              <a:solidFill>
                <a:schemeClr val="bg1"/>
              </a:solidFill>
              <a:latin typeface="黑体" panose="02010609060101010101" charset="-122"/>
              <a:ea typeface="黑体" panose="02010609060101010101" charset="-122"/>
            </a:endParaRPr>
          </a:p>
        </p:txBody>
      </p:sp>
      <p:graphicFrame>
        <p:nvGraphicFramePr>
          <p:cNvPr id="8" name="表格 -1"/>
          <p:cNvGraphicFramePr/>
          <p:nvPr/>
        </p:nvGraphicFramePr>
        <p:xfrm>
          <a:off x="7025640" y="2275205"/>
          <a:ext cx="4185285" cy="1371600"/>
        </p:xfrm>
        <a:graphic>
          <a:graphicData uri="http://schemas.openxmlformats.org/drawingml/2006/table">
            <a:tbl>
              <a:tblPr firstRow="1" bandRow="1">
                <a:tableStyleId>{5C22544A-7EE6-4342-B048-85BDC9FD1C3A}</a:tableStyleId>
              </a:tblPr>
              <a:tblGrid>
                <a:gridCol w="627380"/>
                <a:gridCol w="1049020"/>
                <a:gridCol w="1113790"/>
                <a:gridCol w="1395095"/>
              </a:tblGrid>
              <a:tr h="548640">
                <a:tc>
                  <a:txBody>
                    <a:bodyPr/>
                    <a:lstStyle/>
                    <a:p>
                      <a:pPr marL="0" indent="0" algn="ctr">
                        <a:buNone/>
                      </a:pPr>
                      <a:r>
                        <a:rPr lang="en-US" altLang="zh-CN" sz="1800" b="0" u="none">
                          <a:solidFill>
                            <a:srgbClr val="000000"/>
                          </a:solidFill>
                          <a:latin typeface="微软雅黑" panose="020B0503020204020204" charset="-122"/>
                          <a:ea typeface="微软雅黑" panose="020B0503020204020204" charset="-122"/>
                          <a:cs typeface="宋体" panose="02010600030101010101" pitchFamily="2" charset="-122"/>
                        </a:rPr>
                        <a:t>2016</a:t>
                      </a:r>
                      <a:endParaRPr lang="en-US" altLang="zh-CN" sz="1800" b="0" u="none">
                        <a:solidFill>
                          <a:srgbClr val="000000"/>
                        </a:solidFill>
                        <a:latin typeface="微软雅黑" panose="020B0503020204020204" charset="-122"/>
                        <a:ea typeface="微软雅黑" panose="020B0503020204020204"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accent4">
                        <a:lumMod val="40000"/>
                        <a:lumOff val="60000"/>
                      </a:schemeClr>
                    </a:solidFill>
                  </a:tcPr>
                </a:tc>
                <a:tc>
                  <a:txBody>
                    <a:bodyPr/>
                    <a:lstStyle/>
                    <a:p>
                      <a:pPr marL="0" indent="0" algn="ctr">
                        <a:buNone/>
                      </a:pPr>
                      <a:r>
                        <a:rPr lang="en-US" altLang="zh-CN" sz="1800" b="0" u="none">
                          <a:solidFill>
                            <a:srgbClr val="000000"/>
                          </a:solidFill>
                          <a:latin typeface="微软雅黑" panose="020B0503020204020204" charset="-122"/>
                          <a:ea typeface="微软雅黑" panose="020B0503020204020204" charset="-122"/>
                          <a:cs typeface="宋体" panose="02010600030101010101" pitchFamily="2" charset="-122"/>
                        </a:rPr>
                        <a:t>GDP</a:t>
                      </a:r>
                      <a:endParaRPr lang="en-US" altLang="zh-CN" sz="1800" b="0" u="none">
                        <a:solidFill>
                          <a:srgbClr val="000000"/>
                        </a:solidFill>
                        <a:latin typeface="微软雅黑" panose="020B0503020204020204" charset="-122"/>
                        <a:ea typeface="微软雅黑" panose="020B0503020204020204" charset="-122"/>
                        <a:cs typeface="宋体" panose="02010600030101010101" pitchFamily="2" charset="-122"/>
                      </a:endParaRPr>
                    </a:p>
                    <a:p>
                      <a:pPr marL="0" indent="0" algn="ctr">
                        <a:buNone/>
                      </a:pPr>
                      <a:r>
                        <a:rPr lang="zh-CN" altLang="en-US" sz="1800" b="0" u="none">
                          <a:solidFill>
                            <a:srgbClr val="000000"/>
                          </a:solidFill>
                          <a:latin typeface="微软雅黑" panose="020B0503020204020204" charset="-122"/>
                          <a:ea typeface="微软雅黑" panose="020B0503020204020204" charset="-122"/>
                          <a:cs typeface="宋体" panose="02010600030101010101" pitchFamily="2" charset="-122"/>
                        </a:rPr>
                        <a:t>（亿元）</a:t>
                      </a:r>
                      <a:endParaRPr lang="zh-CN" altLang="en-US" sz="1800" b="0" u="none">
                        <a:solidFill>
                          <a:srgbClr val="000000"/>
                        </a:solidFill>
                        <a:latin typeface="微软雅黑" panose="020B0503020204020204" charset="-122"/>
                        <a:ea typeface="微软雅黑" panose="020B0503020204020204"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accent4">
                        <a:lumMod val="40000"/>
                        <a:lumOff val="60000"/>
                      </a:schemeClr>
                    </a:solidFill>
                  </a:tcPr>
                </a:tc>
                <a:tc>
                  <a:txBody>
                    <a:bodyPr/>
                    <a:lstStyle/>
                    <a:p>
                      <a:pPr marL="0" indent="0" algn="ctr">
                        <a:buNone/>
                      </a:pPr>
                      <a:r>
                        <a:rPr lang="zh-CN" altLang="en-US" sz="1800" b="0" u="none">
                          <a:solidFill>
                            <a:srgbClr val="000000"/>
                          </a:solidFill>
                          <a:latin typeface="微软雅黑" panose="020B0503020204020204" charset="-122"/>
                          <a:ea typeface="微软雅黑" panose="020B0503020204020204" charset="-122"/>
                          <a:cs typeface="宋体" panose="02010600030101010101" pitchFamily="2" charset="-122"/>
                        </a:rPr>
                        <a:t>人口</a:t>
                      </a:r>
                      <a:endParaRPr lang="zh-CN" altLang="en-US" sz="1800" b="0" u="none">
                        <a:solidFill>
                          <a:srgbClr val="000000"/>
                        </a:solidFill>
                        <a:latin typeface="微软雅黑" panose="020B0503020204020204" charset="-122"/>
                        <a:ea typeface="微软雅黑" panose="020B0503020204020204" charset="-122"/>
                        <a:cs typeface="宋体" panose="02010600030101010101" pitchFamily="2" charset="-122"/>
                      </a:endParaRPr>
                    </a:p>
                    <a:p>
                      <a:pPr marL="0" indent="0" algn="ctr">
                        <a:buNone/>
                      </a:pPr>
                      <a:r>
                        <a:rPr lang="zh-CN" altLang="en-US" sz="1800" b="0" u="none">
                          <a:solidFill>
                            <a:srgbClr val="000000"/>
                          </a:solidFill>
                          <a:latin typeface="微软雅黑" panose="020B0503020204020204" charset="-122"/>
                          <a:ea typeface="微软雅黑" panose="020B0503020204020204" charset="-122"/>
                          <a:cs typeface="宋体" panose="02010600030101010101" pitchFamily="2" charset="-122"/>
                        </a:rPr>
                        <a:t>（万人）</a:t>
                      </a:r>
                      <a:endParaRPr lang="zh-CN" altLang="en-US" sz="1800" b="0" u="none">
                        <a:solidFill>
                          <a:srgbClr val="000000"/>
                        </a:solidFill>
                        <a:latin typeface="微软雅黑" panose="020B0503020204020204" charset="-122"/>
                        <a:ea typeface="微软雅黑" panose="020B0503020204020204"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accent4">
                        <a:lumMod val="40000"/>
                        <a:lumOff val="60000"/>
                      </a:schemeClr>
                    </a:solidFill>
                  </a:tcPr>
                </a:tc>
                <a:tc>
                  <a:txBody>
                    <a:bodyPr/>
                    <a:lstStyle/>
                    <a:p>
                      <a:pPr marL="0" indent="0" algn="ctr">
                        <a:buNone/>
                      </a:pPr>
                      <a:r>
                        <a:rPr lang="zh-CN" altLang="en-US" sz="1800" b="0" u="none">
                          <a:solidFill>
                            <a:srgbClr val="000000"/>
                          </a:solidFill>
                          <a:latin typeface="微软雅黑" panose="020B0503020204020204" charset="-122"/>
                          <a:ea typeface="微软雅黑" panose="020B0503020204020204" charset="-122"/>
                          <a:cs typeface="宋体" panose="02010600030101010101" pitchFamily="2" charset="-122"/>
                        </a:rPr>
                        <a:t>人均</a:t>
                      </a:r>
                      <a:r>
                        <a:rPr lang="en-US" altLang="zh-CN" sz="1800" b="0" u="none">
                          <a:solidFill>
                            <a:srgbClr val="000000"/>
                          </a:solidFill>
                          <a:latin typeface="微软雅黑" panose="020B0503020204020204" charset="-122"/>
                          <a:ea typeface="微软雅黑" panose="020B0503020204020204" charset="-122"/>
                          <a:cs typeface="宋体" panose="02010600030101010101" pitchFamily="2" charset="-122"/>
                        </a:rPr>
                        <a:t>GDP</a:t>
                      </a:r>
                      <a:endParaRPr lang="en-US" altLang="zh-CN" sz="1800" b="0" u="none">
                        <a:solidFill>
                          <a:srgbClr val="000000"/>
                        </a:solidFill>
                        <a:latin typeface="微软雅黑" panose="020B0503020204020204" charset="-122"/>
                        <a:ea typeface="微软雅黑" panose="020B0503020204020204" charset="-122"/>
                        <a:cs typeface="宋体" panose="02010600030101010101" pitchFamily="2" charset="-122"/>
                      </a:endParaRPr>
                    </a:p>
                    <a:p>
                      <a:pPr marL="0" indent="0" algn="ctr">
                        <a:buNone/>
                      </a:pPr>
                      <a:r>
                        <a:rPr lang="zh-CN" altLang="en-US" sz="1800" b="0" u="none">
                          <a:solidFill>
                            <a:srgbClr val="000000"/>
                          </a:solidFill>
                          <a:latin typeface="微软雅黑" panose="020B0503020204020204" charset="-122"/>
                          <a:ea typeface="微软雅黑" panose="020B0503020204020204" charset="-122"/>
                          <a:cs typeface="宋体" panose="02010600030101010101" pitchFamily="2" charset="-122"/>
                        </a:rPr>
                        <a:t>（万元</a:t>
                      </a:r>
                      <a:r>
                        <a:rPr lang="en-US" altLang="zh-CN" sz="1800" b="0" u="none">
                          <a:solidFill>
                            <a:srgbClr val="000000"/>
                          </a:solidFill>
                          <a:latin typeface="微软雅黑" panose="020B0503020204020204" charset="-122"/>
                          <a:ea typeface="微软雅黑" panose="020B0503020204020204" charset="-122"/>
                          <a:cs typeface="宋体" panose="02010600030101010101" pitchFamily="2" charset="-122"/>
                        </a:rPr>
                        <a:t>/</a:t>
                      </a:r>
                      <a:r>
                        <a:rPr lang="zh-CN" altLang="en-US" sz="1800" b="0" u="none">
                          <a:solidFill>
                            <a:srgbClr val="000000"/>
                          </a:solidFill>
                          <a:latin typeface="微软雅黑" panose="020B0503020204020204" charset="-122"/>
                          <a:ea typeface="微软雅黑" panose="020B0503020204020204" charset="-122"/>
                          <a:cs typeface="宋体" panose="02010600030101010101" pitchFamily="2" charset="-122"/>
                        </a:rPr>
                        <a:t>人）</a:t>
                      </a:r>
                      <a:endParaRPr lang="zh-CN" altLang="en-US" sz="1800" b="0" u="none">
                        <a:solidFill>
                          <a:srgbClr val="000000"/>
                        </a:solidFill>
                        <a:latin typeface="微软雅黑" panose="020B0503020204020204" charset="-122"/>
                        <a:ea typeface="微软雅黑" panose="020B0503020204020204"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accent4">
                        <a:lumMod val="40000"/>
                        <a:lumOff val="60000"/>
                      </a:schemeClr>
                    </a:solidFill>
                  </a:tcPr>
                </a:tc>
              </a:tr>
              <a:tr h="177800">
                <a:tc>
                  <a:txBody>
                    <a:bodyPr/>
                    <a:lstStyle/>
                    <a:p>
                      <a:pPr marL="0" indent="0" algn="ctr">
                        <a:buNone/>
                      </a:pPr>
                      <a:r>
                        <a:rPr lang="zh-CN" altLang="en-US" sz="1800" b="0" u="none">
                          <a:solidFill>
                            <a:srgbClr val="000000"/>
                          </a:solidFill>
                          <a:latin typeface="微软雅黑" panose="020B0503020204020204" charset="-122"/>
                          <a:ea typeface="微软雅黑" panose="020B0503020204020204" charset="-122"/>
                          <a:cs typeface="宋体" panose="02010600030101010101" pitchFamily="2" charset="-122"/>
                        </a:rPr>
                        <a:t>北京</a:t>
                      </a:r>
                      <a:endParaRPr lang="zh-CN" altLang="en-US" sz="1800" b="0" u="none">
                        <a:solidFill>
                          <a:srgbClr val="000000"/>
                        </a:solidFill>
                        <a:latin typeface="微软雅黑" panose="020B0503020204020204" charset="-122"/>
                        <a:ea typeface="微软雅黑" panose="020B0503020204020204"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accent4">
                        <a:lumMod val="40000"/>
                        <a:lumOff val="60000"/>
                      </a:schemeClr>
                    </a:solidFill>
                  </a:tcPr>
                </a:tc>
                <a:tc>
                  <a:txBody>
                    <a:bodyPr/>
                    <a:lstStyle/>
                    <a:p>
                      <a:pPr marL="0" indent="0" algn="r">
                        <a:buNone/>
                      </a:pPr>
                      <a:r>
                        <a:rPr lang="en-US" altLang="zh-CN" sz="1800" b="0" u="none">
                          <a:solidFill>
                            <a:srgbClr val="000000"/>
                          </a:solidFill>
                          <a:latin typeface="微软雅黑" panose="020B0503020204020204" charset="-122"/>
                          <a:ea typeface="微软雅黑" panose="020B0503020204020204" charset="-122"/>
                          <a:cs typeface="宋体" panose="02010600030101010101" pitchFamily="2" charset="-122"/>
                        </a:rPr>
                        <a:t> 24,541 </a:t>
                      </a:r>
                      <a:endParaRPr lang="en-US" altLang="zh-CN" sz="1800" b="0" u="none">
                        <a:solidFill>
                          <a:srgbClr val="000000"/>
                        </a:solidFill>
                        <a:latin typeface="微软雅黑" panose="020B0503020204020204" charset="-122"/>
                        <a:ea typeface="微软雅黑" panose="020B0503020204020204"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accent4">
                        <a:lumMod val="40000"/>
                        <a:lumOff val="60000"/>
                      </a:schemeClr>
                    </a:solidFill>
                  </a:tcPr>
                </a:tc>
                <a:tc>
                  <a:txBody>
                    <a:bodyPr/>
                    <a:lstStyle/>
                    <a:p>
                      <a:pPr marL="0" indent="0" algn="r">
                        <a:buNone/>
                      </a:pPr>
                      <a:r>
                        <a:rPr lang="en-US" altLang="zh-CN" sz="1800" b="0" u="none">
                          <a:solidFill>
                            <a:srgbClr val="000000"/>
                          </a:solidFill>
                          <a:latin typeface="微软雅黑" panose="020B0503020204020204" charset="-122"/>
                          <a:ea typeface="微软雅黑" panose="020B0503020204020204" charset="-122"/>
                          <a:cs typeface="宋体" panose="02010600030101010101" pitchFamily="2" charset="-122"/>
                        </a:rPr>
                        <a:t> 2,171 </a:t>
                      </a:r>
                      <a:endParaRPr lang="en-US" altLang="zh-CN" sz="1800" b="0" u="none">
                        <a:solidFill>
                          <a:srgbClr val="000000"/>
                        </a:solidFill>
                        <a:latin typeface="微软雅黑" panose="020B0503020204020204" charset="-122"/>
                        <a:ea typeface="微软雅黑" panose="020B0503020204020204"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accent4">
                        <a:lumMod val="40000"/>
                        <a:lumOff val="60000"/>
                      </a:schemeClr>
                    </a:solidFill>
                  </a:tcPr>
                </a:tc>
                <a:tc>
                  <a:txBody>
                    <a:bodyPr/>
                    <a:lstStyle/>
                    <a:p>
                      <a:pPr marL="0" indent="0" algn="r">
                        <a:buNone/>
                      </a:pPr>
                      <a:r>
                        <a:rPr lang="en-US" altLang="zh-CN" sz="1800" b="0" u="none">
                          <a:solidFill>
                            <a:srgbClr val="000000"/>
                          </a:solidFill>
                          <a:latin typeface="微软雅黑" panose="020B0503020204020204" charset="-122"/>
                          <a:ea typeface="微软雅黑" panose="020B0503020204020204" charset="-122"/>
                          <a:cs typeface="宋体" panose="02010600030101010101" pitchFamily="2" charset="-122"/>
                        </a:rPr>
                        <a:t>11.3 </a:t>
                      </a:r>
                      <a:endParaRPr lang="en-US" altLang="zh-CN" sz="1800" b="0" u="none">
                        <a:solidFill>
                          <a:srgbClr val="000000"/>
                        </a:solidFill>
                        <a:latin typeface="微软雅黑" panose="020B0503020204020204" charset="-122"/>
                        <a:ea typeface="微软雅黑" panose="020B0503020204020204"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accent4">
                        <a:lumMod val="40000"/>
                        <a:lumOff val="60000"/>
                      </a:schemeClr>
                    </a:solidFill>
                  </a:tcPr>
                </a:tc>
              </a:tr>
              <a:tr h="177800">
                <a:tc>
                  <a:txBody>
                    <a:bodyPr/>
                    <a:lstStyle/>
                    <a:p>
                      <a:pPr marL="0" indent="0" algn="ctr">
                        <a:buNone/>
                      </a:pPr>
                      <a:r>
                        <a:rPr lang="zh-CN" altLang="en-US" sz="1800" b="0" u="none">
                          <a:solidFill>
                            <a:srgbClr val="000000"/>
                          </a:solidFill>
                          <a:latin typeface="微软雅黑" panose="020B0503020204020204" charset="-122"/>
                          <a:ea typeface="微软雅黑" panose="020B0503020204020204" charset="-122"/>
                          <a:cs typeface="宋体" panose="02010600030101010101" pitchFamily="2" charset="-122"/>
                        </a:rPr>
                        <a:t>天津</a:t>
                      </a:r>
                      <a:endParaRPr lang="zh-CN" altLang="en-US" sz="1800" b="0" u="none">
                        <a:solidFill>
                          <a:srgbClr val="000000"/>
                        </a:solidFill>
                        <a:latin typeface="微软雅黑" panose="020B0503020204020204" charset="-122"/>
                        <a:ea typeface="微软雅黑" panose="020B0503020204020204"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accent4">
                        <a:lumMod val="40000"/>
                        <a:lumOff val="60000"/>
                      </a:schemeClr>
                    </a:solidFill>
                  </a:tcPr>
                </a:tc>
                <a:tc>
                  <a:txBody>
                    <a:bodyPr/>
                    <a:lstStyle/>
                    <a:p>
                      <a:pPr marL="0" indent="0" algn="r">
                        <a:buNone/>
                      </a:pPr>
                      <a:r>
                        <a:rPr lang="en-US" altLang="zh-CN" sz="1800" b="0" u="none">
                          <a:solidFill>
                            <a:srgbClr val="000000"/>
                          </a:solidFill>
                          <a:latin typeface="微软雅黑" panose="020B0503020204020204" charset="-122"/>
                          <a:ea typeface="微软雅黑" panose="020B0503020204020204" charset="-122"/>
                          <a:cs typeface="宋体" panose="02010600030101010101" pitchFamily="2" charset="-122"/>
                        </a:rPr>
                        <a:t> 17,800 </a:t>
                      </a:r>
                      <a:endParaRPr lang="en-US" altLang="zh-CN" sz="1800" b="0" u="none">
                        <a:solidFill>
                          <a:srgbClr val="000000"/>
                        </a:solidFill>
                        <a:latin typeface="微软雅黑" panose="020B0503020204020204" charset="-122"/>
                        <a:ea typeface="微软雅黑" panose="020B0503020204020204"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accent4">
                        <a:lumMod val="40000"/>
                        <a:lumOff val="60000"/>
                      </a:schemeClr>
                    </a:solidFill>
                  </a:tcPr>
                </a:tc>
                <a:tc>
                  <a:txBody>
                    <a:bodyPr/>
                    <a:lstStyle/>
                    <a:p>
                      <a:pPr marL="0" indent="0" algn="r">
                        <a:buNone/>
                      </a:pPr>
                      <a:r>
                        <a:rPr lang="en-US" altLang="zh-CN" sz="1800" b="0" u="none">
                          <a:solidFill>
                            <a:srgbClr val="000000"/>
                          </a:solidFill>
                          <a:latin typeface="微软雅黑" panose="020B0503020204020204" charset="-122"/>
                          <a:ea typeface="微软雅黑" panose="020B0503020204020204" charset="-122"/>
                          <a:cs typeface="宋体" panose="02010600030101010101" pitchFamily="2" charset="-122"/>
                        </a:rPr>
                        <a:t> 1,547 </a:t>
                      </a:r>
                      <a:endParaRPr lang="en-US" altLang="zh-CN" sz="1800" b="0" u="none">
                        <a:solidFill>
                          <a:srgbClr val="000000"/>
                        </a:solidFill>
                        <a:latin typeface="微软雅黑" panose="020B0503020204020204" charset="-122"/>
                        <a:ea typeface="微软雅黑" panose="020B0503020204020204"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accent4">
                        <a:lumMod val="40000"/>
                        <a:lumOff val="60000"/>
                      </a:schemeClr>
                    </a:solidFill>
                  </a:tcPr>
                </a:tc>
                <a:tc>
                  <a:txBody>
                    <a:bodyPr/>
                    <a:lstStyle/>
                    <a:p>
                      <a:pPr marL="0" indent="0" algn="r">
                        <a:buNone/>
                      </a:pPr>
                      <a:r>
                        <a:rPr lang="en-US" altLang="zh-CN" sz="1800" b="0" u="none">
                          <a:solidFill>
                            <a:srgbClr val="000000"/>
                          </a:solidFill>
                          <a:latin typeface="微软雅黑" panose="020B0503020204020204" charset="-122"/>
                          <a:ea typeface="微软雅黑" panose="020B0503020204020204" charset="-122"/>
                          <a:cs typeface="宋体" panose="02010600030101010101" pitchFamily="2" charset="-122"/>
                        </a:rPr>
                        <a:t>11.5 </a:t>
                      </a:r>
                      <a:endParaRPr lang="en-US" altLang="zh-CN" sz="1800" b="0" u="none">
                        <a:solidFill>
                          <a:srgbClr val="000000"/>
                        </a:solidFill>
                        <a:latin typeface="微软雅黑" panose="020B0503020204020204" charset="-122"/>
                        <a:ea typeface="微软雅黑" panose="020B0503020204020204"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accent4">
                        <a:lumMod val="40000"/>
                        <a:lumOff val="60000"/>
                      </a:schemeClr>
                    </a:solidFill>
                  </a:tcPr>
                </a:tc>
              </a:tr>
              <a:tr h="177800">
                <a:tc>
                  <a:txBody>
                    <a:bodyPr/>
                    <a:lstStyle/>
                    <a:p>
                      <a:pPr marL="0" indent="0" algn="ctr">
                        <a:buNone/>
                      </a:pPr>
                      <a:r>
                        <a:rPr lang="zh-CN" altLang="en-US" sz="1800" b="0" u="none">
                          <a:solidFill>
                            <a:srgbClr val="000000"/>
                          </a:solidFill>
                          <a:latin typeface="微软雅黑" panose="020B0503020204020204" charset="-122"/>
                          <a:ea typeface="微软雅黑" panose="020B0503020204020204" charset="-122"/>
                          <a:cs typeface="宋体" panose="02010600030101010101" pitchFamily="2" charset="-122"/>
                        </a:rPr>
                        <a:t>保定</a:t>
                      </a:r>
                      <a:endParaRPr lang="zh-CN" altLang="en-US" sz="1800" b="0" u="none">
                        <a:solidFill>
                          <a:srgbClr val="000000"/>
                        </a:solidFill>
                        <a:latin typeface="微软雅黑" panose="020B0503020204020204" charset="-122"/>
                        <a:ea typeface="微软雅黑" panose="020B0503020204020204"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accent4">
                        <a:lumMod val="40000"/>
                        <a:lumOff val="60000"/>
                      </a:schemeClr>
                    </a:solidFill>
                  </a:tcPr>
                </a:tc>
                <a:tc>
                  <a:txBody>
                    <a:bodyPr/>
                    <a:lstStyle/>
                    <a:p>
                      <a:pPr marL="0" indent="0" algn="r">
                        <a:buNone/>
                      </a:pPr>
                      <a:r>
                        <a:rPr lang="en-US" altLang="zh-CN" sz="1800" b="0" u="none">
                          <a:solidFill>
                            <a:srgbClr val="000000"/>
                          </a:solidFill>
                          <a:latin typeface="微软雅黑" panose="020B0503020204020204" charset="-122"/>
                          <a:ea typeface="微软雅黑" panose="020B0503020204020204" charset="-122"/>
                          <a:cs typeface="宋体" panose="02010600030101010101" pitchFamily="2" charset="-122"/>
                        </a:rPr>
                        <a:t> 3,150 </a:t>
                      </a:r>
                      <a:endParaRPr lang="en-US" altLang="zh-CN" sz="1800" b="0" u="none">
                        <a:solidFill>
                          <a:srgbClr val="000000"/>
                        </a:solidFill>
                        <a:latin typeface="微软雅黑" panose="020B0503020204020204" charset="-122"/>
                        <a:ea typeface="微软雅黑" panose="020B0503020204020204"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accent4">
                        <a:lumMod val="40000"/>
                        <a:lumOff val="60000"/>
                      </a:schemeClr>
                    </a:solidFill>
                  </a:tcPr>
                </a:tc>
                <a:tc>
                  <a:txBody>
                    <a:bodyPr/>
                    <a:lstStyle/>
                    <a:p>
                      <a:pPr marL="0" indent="0" algn="r">
                        <a:buNone/>
                      </a:pPr>
                      <a:r>
                        <a:rPr lang="en-US" altLang="zh-CN" sz="1800" b="0" u="none">
                          <a:solidFill>
                            <a:srgbClr val="000000"/>
                          </a:solidFill>
                          <a:latin typeface="微软雅黑" panose="020B0503020204020204" charset="-122"/>
                          <a:ea typeface="微软雅黑" panose="020B0503020204020204" charset="-122"/>
                          <a:cs typeface="宋体" panose="02010600030101010101" pitchFamily="2" charset="-122"/>
                        </a:rPr>
                        <a:t> 1,017 </a:t>
                      </a:r>
                      <a:endParaRPr lang="en-US" altLang="zh-CN" sz="1800" b="0" u="none">
                        <a:solidFill>
                          <a:srgbClr val="000000"/>
                        </a:solidFill>
                        <a:latin typeface="微软雅黑" panose="020B0503020204020204" charset="-122"/>
                        <a:ea typeface="微软雅黑" panose="020B0503020204020204"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accent4">
                        <a:lumMod val="40000"/>
                        <a:lumOff val="60000"/>
                      </a:schemeClr>
                    </a:solidFill>
                  </a:tcPr>
                </a:tc>
                <a:tc>
                  <a:txBody>
                    <a:bodyPr/>
                    <a:lstStyle/>
                    <a:p>
                      <a:pPr marL="0" indent="0" algn="r">
                        <a:buNone/>
                      </a:pPr>
                      <a:r>
                        <a:rPr lang="en-US" altLang="zh-CN" sz="1800" b="0" u="none">
                          <a:solidFill>
                            <a:srgbClr val="000000"/>
                          </a:solidFill>
                          <a:latin typeface="微软雅黑" panose="020B0503020204020204" charset="-122"/>
                          <a:ea typeface="微软雅黑" panose="020B0503020204020204" charset="-122"/>
                          <a:cs typeface="宋体" panose="02010600030101010101" pitchFamily="2" charset="-122"/>
                        </a:rPr>
                        <a:t>3.1 </a:t>
                      </a:r>
                      <a:endParaRPr lang="en-US" altLang="zh-CN" sz="1800" b="0" u="none">
                        <a:solidFill>
                          <a:srgbClr val="000000"/>
                        </a:solidFill>
                        <a:latin typeface="微软雅黑" panose="020B0503020204020204" charset="-122"/>
                        <a:ea typeface="微软雅黑" panose="020B0503020204020204"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accent4">
                        <a:lumMod val="40000"/>
                        <a:lumOff val="60000"/>
                      </a:schemeClr>
                    </a:solidFill>
                  </a:tcPr>
                </a:tc>
              </a:tr>
            </a:tbl>
          </a:graphicData>
        </a:graphic>
      </p:graphicFrame>
      <p:sp>
        <p:nvSpPr>
          <p:cNvPr id="5" name="椭圆 4"/>
          <p:cNvSpPr/>
          <p:nvPr/>
        </p:nvSpPr>
        <p:spPr>
          <a:xfrm>
            <a:off x="1441450" y="3456305"/>
            <a:ext cx="595630" cy="34226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429260" y="5496560"/>
            <a:ext cx="595630" cy="34226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502285" y="6036945"/>
            <a:ext cx="595630" cy="34226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linds(horizontal)">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14"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502285" y="-7620"/>
            <a:ext cx="11215370" cy="6852285"/>
          </a:xfrm>
          <a:prstGeom prst="rect">
            <a:avLst/>
          </a:prstGeom>
        </p:spPr>
      </p:pic>
      <p:sp>
        <p:nvSpPr>
          <p:cNvPr id="9" name="椭圆 8"/>
          <p:cNvSpPr/>
          <p:nvPr/>
        </p:nvSpPr>
        <p:spPr>
          <a:xfrm>
            <a:off x="3131185" y="-556895"/>
            <a:ext cx="6504305" cy="6504305"/>
          </a:xfrm>
          <a:prstGeom prst="ellipse">
            <a:avLst/>
          </a:prstGeom>
          <a:noFill/>
          <a:ln w="2540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5345430" y="1833880"/>
            <a:ext cx="2002790" cy="200279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5606415" y="2101215"/>
            <a:ext cx="1489075" cy="1489075"/>
          </a:xfrm>
          <a:prstGeom prst="ellipse">
            <a:avLst/>
          </a:prstGeom>
          <a:noFill/>
          <a:ln w="2540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460375" y="143510"/>
            <a:ext cx="2472055" cy="822960"/>
          </a:xfrm>
          <a:prstGeom prst="rect">
            <a:avLst/>
          </a:prstGeom>
          <a:solidFill>
            <a:srgbClr val="FF0000"/>
          </a:solidFill>
        </p:spPr>
        <p:txBody>
          <a:bodyPr wrap="square" rtlCol="0">
            <a:spAutoFit/>
          </a:bodyPr>
          <a:lstStyle/>
          <a:p>
            <a:pPr algn="ctr"/>
            <a:r>
              <a:rPr lang="zh-CN" altLang="en-US" sz="2400">
                <a:solidFill>
                  <a:schemeClr val="bg1"/>
                </a:solidFill>
                <a:latin typeface="黑体" panose="02010609060101010101" charset="-122"/>
                <a:ea typeface="黑体" panose="02010609060101010101" charset="-122"/>
              </a:rPr>
              <a:t>雄安新区</a:t>
            </a:r>
            <a:endParaRPr lang="zh-CN" altLang="en-US" sz="2400">
              <a:solidFill>
                <a:schemeClr val="bg1"/>
              </a:solidFill>
              <a:latin typeface="黑体" panose="02010609060101010101" charset="-122"/>
              <a:ea typeface="黑体" panose="02010609060101010101" charset="-122"/>
            </a:endParaRPr>
          </a:p>
          <a:p>
            <a:pPr algn="ctr"/>
            <a:r>
              <a:rPr lang="zh-CN" altLang="en-US" sz="2400">
                <a:solidFill>
                  <a:schemeClr val="bg1"/>
                </a:solidFill>
                <a:latin typeface="黑体" panose="02010609060101010101" charset="-122"/>
                <a:ea typeface="黑体" panose="02010609060101010101" charset="-122"/>
              </a:rPr>
              <a:t>范围示意图</a:t>
            </a:r>
            <a:endParaRPr lang="zh-CN" altLang="en-US" sz="2400">
              <a:solidFill>
                <a:schemeClr val="bg1"/>
              </a:solidFill>
              <a:latin typeface="黑体" panose="02010609060101010101" charset="-122"/>
              <a:ea typeface="黑体" panose="02010609060101010101" charset="-122"/>
            </a:endParaRPr>
          </a:p>
        </p:txBody>
      </p:sp>
      <p:sp>
        <p:nvSpPr>
          <p:cNvPr id="4" name="文本框 3"/>
          <p:cNvSpPr txBox="1"/>
          <p:nvPr/>
        </p:nvSpPr>
        <p:spPr>
          <a:xfrm>
            <a:off x="8439150" y="5427345"/>
            <a:ext cx="3498215" cy="1005840"/>
          </a:xfrm>
          <a:prstGeom prst="rect">
            <a:avLst/>
          </a:prstGeom>
          <a:solidFill>
            <a:srgbClr val="FF0000"/>
          </a:solidFill>
        </p:spPr>
        <p:txBody>
          <a:bodyPr wrap="square" rtlCol="0">
            <a:spAutoFit/>
          </a:bodyPr>
          <a:lstStyle/>
          <a:p>
            <a:pPr algn="l"/>
            <a:r>
              <a:rPr lang="zh-CN" altLang="en-US" sz="2000">
                <a:solidFill>
                  <a:schemeClr val="bg1"/>
                </a:solidFill>
                <a:latin typeface="黑体" panose="02010609060101010101" charset="-122"/>
                <a:ea typeface="黑体" panose="02010609060101010101" charset="-122"/>
              </a:rPr>
              <a:t>起步区：</a:t>
            </a:r>
            <a:r>
              <a:rPr lang="en-US" altLang="zh-CN" sz="2000">
                <a:solidFill>
                  <a:schemeClr val="bg1"/>
                </a:solidFill>
                <a:latin typeface="黑体" panose="02010609060101010101" charset="-122"/>
                <a:ea typeface="黑体" panose="02010609060101010101" charset="-122"/>
              </a:rPr>
              <a:t>100</a:t>
            </a:r>
            <a:r>
              <a:rPr lang="zh-CN" altLang="en-US" sz="2000">
                <a:solidFill>
                  <a:schemeClr val="bg1"/>
                </a:solidFill>
                <a:latin typeface="黑体" panose="02010609060101010101" charset="-122"/>
                <a:ea typeface="黑体" panose="02010609060101010101" charset="-122"/>
              </a:rPr>
              <a:t>平方公里</a:t>
            </a:r>
            <a:endParaRPr lang="zh-CN" altLang="en-US" sz="2000">
              <a:solidFill>
                <a:schemeClr val="bg1"/>
              </a:solidFill>
              <a:latin typeface="黑体" panose="02010609060101010101" charset="-122"/>
              <a:ea typeface="黑体" panose="02010609060101010101" charset="-122"/>
            </a:endParaRPr>
          </a:p>
          <a:p>
            <a:pPr algn="l"/>
            <a:r>
              <a:rPr lang="zh-CN" altLang="en-US" sz="2000">
                <a:solidFill>
                  <a:schemeClr val="bg1"/>
                </a:solidFill>
                <a:latin typeface="黑体" panose="02010609060101010101" charset="-122"/>
                <a:ea typeface="黑体" panose="02010609060101010101" charset="-122"/>
              </a:rPr>
              <a:t>中期发展区：</a:t>
            </a:r>
            <a:r>
              <a:rPr lang="en-US" altLang="zh-CN" sz="2000">
                <a:solidFill>
                  <a:schemeClr val="bg1"/>
                </a:solidFill>
                <a:latin typeface="黑体" panose="02010609060101010101" charset="-122"/>
                <a:ea typeface="黑体" panose="02010609060101010101" charset="-122"/>
              </a:rPr>
              <a:t>200</a:t>
            </a:r>
            <a:r>
              <a:rPr lang="zh-CN" altLang="en-US" sz="2000">
                <a:solidFill>
                  <a:schemeClr val="bg1"/>
                </a:solidFill>
                <a:latin typeface="黑体" panose="02010609060101010101" charset="-122"/>
                <a:ea typeface="黑体" panose="02010609060101010101" charset="-122"/>
              </a:rPr>
              <a:t>平方公里</a:t>
            </a:r>
            <a:endParaRPr lang="zh-CN" altLang="en-US" sz="2000">
              <a:solidFill>
                <a:schemeClr val="bg1"/>
              </a:solidFill>
              <a:latin typeface="黑体" panose="02010609060101010101" charset="-122"/>
              <a:ea typeface="黑体" panose="02010609060101010101" charset="-122"/>
            </a:endParaRPr>
          </a:p>
          <a:p>
            <a:pPr algn="l"/>
            <a:r>
              <a:rPr lang="zh-CN" altLang="en-US" sz="2000">
                <a:solidFill>
                  <a:schemeClr val="bg1"/>
                </a:solidFill>
                <a:latin typeface="黑体" panose="02010609060101010101" charset="-122"/>
                <a:ea typeface="黑体" panose="02010609060101010101" charset="-122"/>
              </a:rPr>
              <a:t>远期控制区：</a:t>
            </a:r>
            <a:r>
              <a:rPr lang="en-US" altLang="zh-CN" sz="2000">
                <a:solidFill>
                  <a:schemeClr val="bg1"/>
                </a:solidFill>
                <a:latin typeface="黑体" panose="02010609060101010101" charset="-122"/>
                <a:ea typeface="黑体" panose="02010609060101010101" charset="-122"/>
              </a:rPr>
              <a:t>2000</a:t>
            </a:r>
            <a:r>
              <a:rPr lang="zh-CN" altLang="en-US" sz="2000">
                <a:solidFill>
                  <a:schemeClr val="bg1"/>
                </a:solidFill>
                <a:latin typeface="黑体" panose="02010609060101010101" charset="-122"/>
                <a:ea typeface="黑体" panose="02010609060101010101" charset="-122"/>
              </a:rPr>
              <a:t>平方公里</a:t>
            </a:r>
            <a:endParaRPr lang="zh-CN" altLang="en-US" sz="2000">
              <a:solidFill>
                <a:schemeClr val="bg1"/>
              </a:solidFill>
              <a:latin typeface="黑体" panose="02010609060101010101" charset="-122"/>
              <a:ea typeface="黑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linds(horizont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11" grpId="0" bldLvl="0" animBg="1"/>
      <p:bldP spid="13"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3175" y="0"/>
            <a:ext cx="12185650" cy="1028700"/>
          </a:xfrm>
          <a:prstGeom prst="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fontAlgn="auto"/>
            <a:r>
              <a:rPr lang="ja-JP" altLang="zh-CN" sz="3600" strike="noStrike" noProof="1">
                <a:solidFill>
                  <a:srgbClr val="C00000"/>
                </a:solidFill>
                <a:latin typeface="黑体" panose="02010609060101010101" charset="-122"/>
                <a:ea typeface="黑体" panose="02010609060101010101" charset="-122"/>
              </a:rPr>
              <a:t>■</a:t>
            </a:r>
            <a:r>
              <a:rPr lang="zh-CN" altLang="ja-JP" sz="3600" strike="noStrike" noProof="1">
                <a:solidFill>
                  <a:srgbClr val="C00000"/>
                </a:solidFill>
                <a:latin typeface="黑体" panose="02010609060101010101" charset="-122"/>
                <a:ea typeface="黑体" panose="02010609060101010101" charset="-122"/>
              </a:rPr>
              <a:t>雄安新区能源利用展望</a:t>
            </a:r>
            <a:endParaRPr lang="zh-CN" altLang="ja-JP" sz="3600" strike="noStrike" noProof="1">
              <a:solidFill>
                <a:srgbClr val="C00000"/>
              </a:solidFill>
              <a:latin typeface="黑体" panose="02010609060101010101" charset="-122"/>
              <a:ea typeface="黑体" panose="02010609060101010101" charset="-122"/>
            </a:endParaRPr>
          </a:p>
        </p:txBody>
      </p:sp>
      <p:cxnSp>
        <p:nvCxnSpPr>
          <p:cNvPr id="9" name="直接连接符 8"/>
          <p:cNvCxnSpPr/>
          <p:nvPr/>
        </p:nvCxnSpPr>
        <p:spPr>
          <a:xfrm>
            <a:off x="20638" y="925513"/>
            <a:ext cx="12172950" cy="0"/>
          </a:xfrm>
          <a:prstGeom prst="line">
            <a:avLst/>
          </a:prstGeom>
          <a:ln w="38100">
            <a:solidFill>
              <a:srgbClr val="C00000"/>
            </a:solidFill>
          </a:ln>
        </p:spPr>
        <p:style>
          <a:lnRef idx="3">
            <a:schemeClr val="accent5"/>
          </a:lnRef>
          <a:fillRef idx="0">
            <a:schemeClr val="accent5"/>
          </a:fillRef>
          <a:effectRef idx="2">
            <a:schemeClr val="accent5"/>
          </a:effectRef>
          <a:fontRef idx="minor">
            <a:schemeClr val="tx1"/>
          </a:fontRef>
        </p:style>
      </p:cxnSp>
      <p:pic>
        <p:nvPicPr>
          <p:cNvPr id="10" name="Picture 5" descr="china5e_logo"/>
          <p:cNvPicPr>
            <a:picLocks noChangeAspect="1" noChangeArrowheads="1"/>
          </p:cNvPicPr>
          <p:nvPr/>
        </p:nvPicPr>
        <p:blipFill>
          <a:blip r:embed="rId1"/>
          <a:srcRect/>
          <a:stretch>
            <a:fillRect/>
          </a:stretch>
        </p:blipFill>
        <p:spPr bwMode="auto">
          <a:xfrm>
            <a:off x="9866313" y="223838"/>
            <a:ext cx="1935163" cy="536575"/>
          </a:xfrm>
          <a:prstGeom prst="rect">
            <a:avLst/>
          </a:prstGeom>
        </p:spPr>
        <p:style>
          <a:lnRef idx="2">
            <a:schemeClr val="accent2"/>
          </a:lnRef>
          <a:fillRef idx="1">
            <a:schemeClr val="lt1"/>
          </a:fillRef>
          <a:effectRef idx="0">
            <a:schemeClr val="accent2"/>
          </a:effectRef>
          <a:fontRef idx="minor">
            <a:schemeClr val="dk1"/>
          </a:fontRef>
        </p:style>
      </p:pic>
      <p:sp>
        <p:nvSpPr>
          <p:cNvPr id="5125" name="文本框 99"/>
          <p:cNvSpPr txBox="1"/>
          <p:nvPr/>
        </p:nvSpPr>
        <p:spPr>
          <a:xfrm>
            <a:off x="252730" y="1721485"/>
            <a:ext cx="7121525" cy="1828800"/>
          </a:xfrm>
          <a:prstGeom prst="rect">
            <a:avLst/>
          </a:prstGeom>
          <a:noFill/>
          <a:ln w="9525">
            <a:noFill/>
          </a:ln>
        </p:spPr>
        <p:txBody>
          <a:bodyPr wrap="square" anchor="t">
            <a:spAutoFit/>
          </a:bodyPr>
          <a:lstStyle/>
          <a:p>
            <a:pPr marL="342900" lvl="0" indent="-342900">
              <a:buFont typeface="Wingdings" panose="05000000000000000000" charset="0"/>
              <a:buChar char="p"/>
            </a:pPr>
            <a:r>
              <a:rPr lang="zh-CN" altLang="en-US" sz="2400" u="none">
                <a:latin typeface="黑体" panose="02010609060101010101" charset="-122"/>
                <a:ea typeface="黑体" panose="02010609060101010101" charset="-122"/>
              </a:rPr>
              <a:t>地热</a:t>
            </a:r>
            <a:endParaRPr lang="zh-CN" altLang="en-US" sz="2400" u="none">
              <a:latin typeface="黑体" panose="02010609060101010101" charset="-122"/>
              <a:ea typeface="黑体" panose="02010609060101010101" charset="-122"/>
            </a:endParaRPr>
          </a:p>
          <a:p>
            <a:pPr marL="342900" lvl="0" indent="-342900">
              <a:buFont typeface="Wingdings" panose="05000000000000000000" charset="0"/>
              <a:buChar char="l"/>
            </a:pPr>
            <a:r>
              <a:rPr lang="zh-CN" altLang="en-US" u="none">
                <a:latin typeface="黑体" panose="02010609060101010101" charset="-122"/>
                <a:ea typeface="黑体" panose="02010609060101010101" charset="-122"/>
              </a:rPr>
              <a:t>雄县已建成供暖能力385万平方米、地热供暖覆盖了95%以上的城区，惠及人口近8.9万人。</a:t>
            </a:r>
            <a:r>
              <a:rPr lang="en-US" altLang="zh-CN" u="none">
                <a:solidFill>
                  <a:srgbClr val="C00000"/>
                </a:solidFill>
                <a:latin typeface="黑体" panose="02010609060101010101" charset="-122"/>
                <a:ea typeface="黑体" panose="02010609060101010101" charset="-122"/>
              </a:rPr>
              <a:t>2020</a:t>
            </a:r>
            <a:r>
              <a:rPr lang="zh-CN" altLang="en-US" u="none">
                <a:solidFill>
                  <a:srgbClr val="C00000"/>
                </a:solidFill>
                <a:latin typeface="黑体" panose="02010609060101010101" charset="-122"/>
                <a:ea typeface="黑体" panose="02010609060101010101" charset="-122"/>
              </a:rPr>
              <a:t>年</a:t>
            </a:r>
            <a:r>
              <a:rPr lang="zh-CN" altLang="en-US">
                <a:solidFill>
                  <a:srgbClr val="C00000"/>
                </a:solidFill>
                <a:latin typeface="黑体" panose="02010609060101010101" charset="-122"/>
                <a:ea typeface="黑体" panose="02010609060101010101" charset="-122"/>
                <a:sym typeface="+mn-ea"/>
              </a:rPr>
              <a:t>城镇居民生活供暖100%利用地热能采暖。</a:t>
            </a:r>
            <a:endParaRPr lang="zh-CN" altLang="en-US">
              <a:solidFill>
                <a:srgbClr val="C00000"/>
              </a:solidFill>
              <a:latin typeface="黑体" panose="02010609060101010101" charset="-122"/>
              <a:ea typeface="黑体" panose="02010609060101010101" charset="-122"/>
              <a:sym typeface="+mn-ea"/>
            </a:endParaRPr>
          </a:p>
          <a:p>
            <a:pPr marL="342900" lvl="0" indent="-342900">
              <a:buFont typeface="Wingdings" panose="05000000000000000000" charset="0"/>
              <a:buChar char="l"/>
            </a:pPr>
            <a:r>
              <a:rPr lang="zh-CN" altLang="en-US" u="none">
                <a:latin typeface="黑体" panose="02010609060101010101" charset="-122"/>
                <a:ea typeface="黑体" panose="02010609060101010101" charset="-122"/>
              </a:rPr>
              <a:t>以保定地区东部地热重点开发带为核心，</a:t>
            </a:r>
            <a:r>
              <a:rPr lang="zh-CN" altLang="en-US" u="none">
                <a:solidFill>
                  <a:srgbClr val="C00000"/>
                </a:solidFill>
                <a:latin typeface="黑体" panose="02010609060101010101" charset="-122"/>
                <a:ea typeface="黑体" panose="02010609060101010101" charset="-122"/>
              </a:rPr>
              <a:t>重点开发雄县—容城—安新—博野—蠡县—安国等地地热资源</a:t>
            </a:r>
            <a:r>
              <a:rPr lang="zh-CN" altLang="en-US" u="none">
                <a:latin typeface="黑体" panose="02010609060101010101" charset="-122"/>
                <a:ea typeface="黑体" panose="02010609060101010101" charset="-122"/>
              </a:rPr>
              <a:t>。</a:t>
            </a:r>
            <a:endParaRPr lang="zh-CN" altLang="en-US" u="none">
              <a:latin typeface="黑体" panose="02010609060101010101" charset="-122"/>
              <a:ea typeface="黑体" panose="02010609060101010101" charset="-122"/>
            </a:endParaRPr>
          </a:p>
        </p:txBody>
      </p:sp>
      <p:sp>
        <p:nvSpPr>
          <p:cNvPr id="2" name="文本框 99"/>
          <p:cNvSpPr txBox="1"/>
          <p:nvPr/>
        </p:nvSpPr>
        <p:spPr>
          <a:xfrm>
            <a:off x="252730" y="3601085"/>
            <a:ext cx="7228840" cy="1828800"/>
          </a:xfrm>
          <a:prstGeom prst="rect">
            <a:avLst/>
          </a:prstGeom>
          <a:noFill/>
          <a:ln w="9525">
            <a:noFill/>
          </a:ln>
        </p:spPr>
        <p:txBody>
          <a:bodyPr wrap="square" anchor="t">
            <a:spAutoFit/>
          </a:bodyPr>
          <a:lstStyle/>
          <a:p>
            <a:pPr marL="342900" lvl="0" indent="-342900">
              <a:buFont typeface="Wingdings" panose="05000000000000000000" charset="0"/>
              <a:buChar char="p"/>
            </a:pPr>
            <a:r>
              <a:rPr lang="zh-CN" altLang="en-US" sz="2400" u="none">
                <a:latin typeface="黑体" panose="02010609060101010101" charset="-122"/>
                <a:ea typeface="黑体" panose="02010609060101010101" charset="-122"/>
              </a:rPr>
              <a:t>天然气（</a:t>
            </a:r>
            <a:r>
              <a:rPr lang="en-US" altLang="zh-CN" sz="2400" u="none">
                <a:latin typeface="黑体" panose="02010609060101010101" charset="-122"/>
                <a:ea typeface="黑体" panose="02010609060101010101" charset="-122"/>
              </a:rPr>
              <a:t>LNG</a:t>
            </a:r>
            <a:r>
              <a:rPr lang="zh-CN" altLang="en-US" sz="2400" u="none">
                <a:latin typeface="黑体" panose="02010609060101010101" charset="-122"/>
                <a:ea typeface="黑体" panose="02010609060101010101" charset="-122"/>
              </a:rPr>
              <a:t>）</a:t>
            </a:r>
            <a:endParaRPr lang="zh-CN" altLang="en-US" sz="2400" u="none">
              <a:latin typeface="黑体" panose="02010609060101010101" charset="-122"/>
              <a:ea typeface="黑体" panose="02010609060101010101" charset="-122"/>
            </a:endParaRPr>
          </a:p>
          <a:p>
            <a:pPr marL="342900" lvl="0" indent="-342900">
              <a:buFont typeface="Wingdings" panose="05000000000000000000" charset="0"/>
              <a:buChar char="l"/>
            </a:pPr>
            <a:r>
              <a:rPr lang="zh-CN" altLang="en-US" u="none">
                <a:latin typeface="黑体" panose="02010609060101010101" charset="-122"/>
                <a:ea typeface="黑体" panose="02010609060101010101" charset="-122"/>
              </a:rPr>
              <a:t>确保禁煤区2017年10月底前完成除电煤、集中供热和原料用煤外燃煤“清零”工程，实现保定“县县通气”覆盖率100%。</a:t>
            </a:r>
            <a:r>
              <a:rPr lang="zh-CN" altLang="en-US" u="none">
                <a:solidFill>
                  <a:srgbClr val="C00000"/>
                </a:solidFill>
                <a:latin typeface="黑体" panose="02010609060101010101" charset="-122"/>
                <a:ea typeface="黑体" panose="02010609060101010101" charset="-122"/>
              </a:rPr>
              <a:t>（容城、雄县位于禁煤区）</a:t>
            </a:r>
            <a:endParaRPr lang="zh-CN" altLang="en-US" u="none">
              <a:solidFill>
                <a:srgbClr val="C00000"/>
              </a:solidFill>
              <a:latin typeface="黑体" panose="02010609060101010101" charset="-122"/>
              <a:ea typeface="黑体" panose="02010609060101010101" charset="-122"/>
            </a:endParaRPr>
          </a:p>
          <a:p>
            <a:pPr marL="342900" lvl="0" indent="-342900">
              <a:buFont typeface="Wingdings" panose="05000000000000000000" charset="0"/>
              <a:buChar char="l"/>
            </a:pPr>
            <a:r>
              <a:rPr lang="zh-CN" altLang="en-US" u="none">
                <a:latin typeface="黑体" panose="02010609060101010101" charset="-122"/>
                <a:ea typeface="黑体" panose="02010609060101010101" charset="-122"/>
              </a:rPr>
              <a:t>保定地区初步形成以陕京一线、京邯线、京邯复线、保霸线、蒙西煤制气管线为主干，以接至各县管线为分支的网络架构。</a:t>
            </a:r>
            <a:endParaRPr lang="zh-CN" altLang="en-US" u="none">
              <a:latin typeface="黑体" panose="02010609060101010101" charset="-122"/>
              <a:ea typeface="黑体" panose="02010609060101010101" charset="-122"/>
            </a:endParaRPr>
          </a:p>
        </p:txBody>
      </p:sp>
      <p:sp>
        <p:nvSpPr>
          <p:cNvPr id="3" name="文本框 99"/>
          <p:cNvSpPr txBox="1"/>
          <p:nvPr/>
        </p:nvSpPr>
        <p:spPr>
          <a:xfrm>
            <a:off x="267970" y="5404485"/>
            <a:ext cx="7105650" cy="1584960"/>
          </a:xfrm>
          <a:prstGeom prst="rect">
            <a:avLst/>
          </a:prstGeom>
          <a:noFill/>
          <a:ln w="9525">
            <a:noFill/>
          </a:ln>
        </p:spPr>
        <p:txBody>
          <a:bodyPr wrap="square" anchor="t">
            <a:spAutoFit/>
          </a:bodyPr>
          <a:lstStyle/>
          <a:p>
            <a:pPr marL="342900" lvl="0" indent="-342900">
              <a:buFont typeface="Wingdings" panose="05000000000000000000" charset="0"/>
              <a:buChar char="p"/>
            </a:pPr>
            <a:r>
              <a:rPr lang="zh-CN" altLang="en-US" sz="2400" u="none">
                <a:latin typeface="黑体" panose="02010609060101010101" charset="-122"/>
                <a:ea typeface="黑体" panose="02010609060101010101" charset="-122"/>
              </a:rPr>
              <a:t>光伏</a:t>
            </a:r>
            <a:endParaRPr lang="zh-CN" altLang="en-US" sz="2400" u="none">
              <a:latin typeface="黑体" panose="02010609060101010101" charset="-122"/>
              <a:ea typeface="黑体" panose="02010609060101010101" charset="-122"/>
            </a:endParaRPr>
          </a:p>
          <a:p>
            <a:pPr marL="342900" lvl="0" indent="-342900">
              <a:buFont typeface="Wingdings" panose="05000000000000000000" charset="0"/>
              <a:buChar char="l"/>
            </a:pPr>
            <a:r>
              <a:rPr lang="zh-CN" altLang="en-US" u="none">
                <a:latin typeface="黑体" panose="02010609060101010101" charset="-122"/>
                <a:ea typeface="黑体" panose="02010609060101010101" charset="-122"/>
              </a:rPr>
              <a:t>雄安地区年总辐射量在1450~1500kWh/m</a:t>
            </a:r>
            <a:r>
              <a:rPr lang="zh-CN" altLang="en-US" u="none" baseline="30000">
                <a:latin typeface="黑体" panose="02010609060101010101" charset="-122"/>
                <a:ea typeface="黑体" panose="02010609060101010101" charset="-122"/>
              </a:rPr>
              <a:t>2</a:t>
            </a:r>
            <a:r>
              <a:rPr lang="zh-CN" altLang="en-US" u="none">
                <a:latin typeface="黑体" panose="02010609060101010101" charset="-122"/>
                <a:ea typeface="黑体" panose="02010609060101010101" charset="-122"/>
              </a:rPr>
              <a:t>，太阳能资源丰富。</a:t>
            </a:r>
            <a:endParaRPr lang="zh-CN" altLang="en-US" u="none">
              <a:latin typeface="黑体" panose="02010609060101010101" charset="-122"/>
              <a:ea typeface="黑体" panose="02010609060101010101" charset="-122"/>
            </a:endParaRPr>
          </a:p>
          <a:p>
            <a:pPr marL="342900" lvl="0" indent="-342900">
              <a:buFont typeface="Wingdings" panose="05000000000000000000" charset="0"/>
              <a:buChar char="l"/>
            </a:pPr>
            <a:r>
              <a:rPr lang="zh-CN" altLang="en-US">
                <a:solidFill>
                  <a:srgbClr val="C00000"/>
                </a:solidFill>
                <a:latin typeface="黑体" panose="02010609060101010101" charset="-122"/>
                <a:ea typeface="黑体" panose="02010609060101010101" charset="-122"/>
                <a:sym typeface="+mn-ea"/>
              </a:rPr>
              <a:t>雄县</a:t>
            </a:r>
            <a:r>
              <a:rPr lang="en-US" altLang="zh-CN">
                <a:solidFill>
                  <a:srgbClr val="C00000"/>
                </a:solidFill>
                <a:latin typeface="黑体" panose="02010609060101010101" charset="-122"/>
                <a:ea typeface="黑体" panose="02010609060101010101" charset="-122"/>
                <a:sym typeface="+mn-ea"/>
              </a:rPr>
              <a:t>2020</a:t>
            </a:r>
            <a:r>
              <a:rPr lang="zh-CN" altLang="en-US">
                <a:solidFill>
                  <a:srgbClr val="C00000"/>
                </a:solidFill>
                <a:latin typeface="黑体" panose="02010609060101010101" charset="-122"/>
                <a:ea typeface="黑体" panose="02010609060101010101" charset="-122"/>
                <a:sym typeface="+mn-ea"/>
              </a:rPr>
              <a:t>年全县新能源和清洁能源消费量占全部能源消费量的60%以上。</a:t>
            </a:r>
            <a:endParaRPr lang="zh-CN" altLang="en-US">
              <a:solidFill>
                <a:srgbClr val="C00000"/>
              </a:solidFill>
              <a:latin typeface="黑体" panose="02010609060101010101" charset="-122"/>
              <a:ea typeface="黑体" panose="02010609060101010101" charset="-122"/>
              <a:sym typeface="+mn-ea"/>
            </a:endParaRPr>
          </a:p>
          <a:p>
            <a:pPr marL="342900" lvl="0" indent="-342900">
              <a:buFont typeface="Wingdings" panose="05000000000000000000" charset="0"/>
              <a:buChar char="l"/>
            </a:pPr>
            <a:endParaRPr lang="zh-CN" altLang="en-US" sz="2000" u="none">
              <a:latin typeface="黑体" panose="02010609060101010101" charset="-122"/>
              <a:ea typeface="黑体" panose="02010609060101010101" charset="-122"/>
            </a:endParaRPr>
          </a:p>
        </p:txBody>
      </p:sp>
      <p:pic>
        <p:nvPicPr>
          <p:cNvPr id="7" name="图片 6"/>
          <p:cNvPicPr>
            <a:picLocks noChangeAspect="1"/>
          </p:cNvPicPr>
          <p:nvPr/>
        </p:nvPicPr>
        <p:blipFill>
          <a:blip r:embed="rId2"/>
          <a:stretch>
            <a:fillRect/>
          </a:stretch>
        </p:blipFill>
        <p:spPr>
          <a:xfrm>
            <a:off x="7740650" y="1102360"/>
            <a:ext cx="2947670" cy="2219960"/>
          </a:xfrm>
          <a:prstGeom prst="rect">
            <a:avLst/>
          </a:prstGeom>
        </p:spPr>
      </p:pic>
      <p:sp>
        <p:nvSpPr>
          <p:cNvPr id="11" name="文本框 10"/>
          <p:cNvSpPr txBox="1"/>
          <p:nvPr/>
        </p:nvSpPr>
        <p:spPr>
          <a:xfrm>
            <a:off x="10871835" y="1767840"/>
            <a:ext cx="1310640" cy="1463040"/>
          </a:xfrm>
          <a:prstGeom prst="rect">
            <a:avLst/>
          </a:prstGeom>
          <a:noFill/>
        </p:spPr>
        <p:txBody>
          <a:bodyPr wrap="square" rtlCol="0" anchor="t">
            <a:spAutoFit/>
          </a:bodyPr>
          <a:lstStyle/>
          <a:p>
            <a:r>
              <a:rPr lang="zh-CN" altLang="en-US"/>
              <a:t>中石化新星公司在河北雄县的地热供暖设施</a:t>
            </a:r>
            <a:endParaRPr lang="zh-CN" altLang="en-US"/>
          </a:p>
        </p:txBody>
      </p:sp>
      <p:pic>
        <p:nvPicPr>
          <p:cNvPr id="12" name="图片 5" descr="http://www.solarbe.com/file/upload/201704/06/09353320118512.png"/>
          <p:cNvPicPr>
            <a:picLocks noChangeAspect="1" noChangeArrowheads="1"/>
          </p:cNvPicPr>
          <p:nvPr/>
        </p:nvPicPr>
        <p:blipFill>
          <a:blip r:embed="rId3">
            <a:extLst>
              <a:ext uri="{28A0092B-C50C-407E-A947-70E740481C1C}">
                <a14:useLocalDpi xmlns:a14="http://schemas.microsoft.com/office/drawing/2010/main" val="0"/>
              </a:ext>
            </a:extLst>
          </a:blip>
          <a:srcRect b="6368"/>
          <a:stretch>
            <a:fillRect/>
          </a:stretch>
        </p:blipFill>
        <p:spPr>
          <a:xfrm>
            <a:off x="8009255" y="3380105"/>
            <a:ext cx="2468245" cy="3364865"/>
          </a:xfrm>
          <a:prstGeom prst="rect">
            <a:avLst/>
          </a:prstGeom>
          <a:noFill/>
          <a:ln>
            <a:noFill/>
          </a:ln>
        </p:spPr>
      </p:pic>
      <p:sp>
        <p:nvSpPr>
          <p:cNvPr id="100" name="文本框 99"/>
          <p:cNvSpPr txBox="1"/>
          <p:nvPr/>
        </p:nvSpPr>
        <p:spPr>
          <a:xfrm>
            <a:off x="10840720" y="4998720"/>
            <a:ext cx="1125220" cy="914400"/>
          </a:xfrm>
          <a:prstGeom prst="rect">
            <a:avLst/>
          </a:prstGeom>
          <a:noFill/>
          <a:ln w="9525">
            <a:noFill/>
          </a:ln>
        </p:spPr>
        <p:txBody>
          <a:bodyPr wrap="square">
            <a:spAutoFit/>
          </a:bodyPr>
          <a:lstStyle/>
          <a:p>
            <a:pPr marL="0" indent="0" algn="l"/>
            <a:r>
              <a:rPr lang="zh-CN" altLang="en-US" b="0" u="none">
                <a:solidFill>
                  <a:srgbClr val="000000"/>
                </a:solidFill>
                <a:latin typeface="宋体" panose="02010600030101010101" pitchFamily="2" charset="-122"/>
                <a:ea typeface="宋体" panose="02010600030101010101" pitchFamily="2" charset="-122"/>
                <a:cs typeface="宋体" panose="02010600030101010101" pitchFamily="2" charset="-122"/>
              </a:rPr>
              <a:t>河北地区太阳能资源图谱</a:t>
            </a:r>
            <a:endParaRPr lang="zh-CN" altLang="en-US" b="0" u="none">
              <a:solidFill>
                <a:srgbClr val="000000"/>
              </a:solidFill>
              <a:latin typeface="宋体" panose="02010600030101010101" pitchFamily="2" charset="-122"/>
              <a:ea typeface="宋体" panose="02010600030101010101" pitchFamily="2" charset="-122"/>
              <a:cs typeface="宋体" panose="02010600030101010101" pitchFamily="2" charset="-122"/>
            </a:endParaRPr>
          </a:p>
        </p:txBody>
      </p:sp>
      <p:sp>
        <p:nvSpPr>
          <p:cNvPr id="16" name="圆角矩形 15"/>
          <p:cNvSpPr/>
          <p:nvPr/>
        </p:nvSpPr>
        <p:spPr>
          <a:xfrm>
            <a:off x="381000" y="1101725"/>
            <a:ext cx="5561965" cy="497840"/>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a:latin typeface="黑体" panose="02010609060101010101" charset="-122"/>
                <a:ea typeface="黑体" panose="02010609060101010101" charset="-122"/>
              </a:rPr>
              <a:t>全面利用清洁能源 引领能源结构转型</a:t>
            </a:r>
            <a:endParaRPr lang="zh-CN" altLang="en-US" sz="2400">
              <a:latin typeface="黑体" panose="02010609060101010101" charset="-122"/>
              <a:ea typeface="黑体" panose="02010609060101010101" charset="-122"/>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3175" y="0"/>
            <a:ext cx="12185650" cy="1028700"/>
          </a:xfrm>
          <a:prstGeom prst="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fontAlgn="auto"/>
            <a:r>
              <a:rPr lang="ja-JP" altLang="zh-CN" sz="3600" strike="noStrike" noProof="1">
                <a:solidFill>
                  <a:srgbClr val="C00000"/>
                </a:solidFill>
                <a:latin typeface="黑体" panose="02010609060101010101" charset="-122"/>
                <a:ea typeface="黑体" panose="02010609060101010101" charset="-122"/>
              </a:rPr>
              <a:t>■</a:t>
            </a:r>
            <a:r>
              <a:rPr lang="zh-CN" altLang="ja-JP" sz="3600" strike="noStrike" noProof="1">
                <a:solidFill>
                  <a:srgbClr val="C00000"/>
                </a:solidFill>
                <a:latin typeface="黑体" panose="02010609060101010101" charset="-122"/>
                <a:ea typeface="黑体" panose="02010609060101010101" charset="-122"/>
              </a:rPr>
              <a:t>雄安新区能源利用展望</a:t>
            </a:r>
            <a:endParaRPr lang="zh-CN" altLang="ja-JP" sz="3600" strike="noStrike" noProof="1">
              <a:solidFill>
                <a:srgbClr val="C00000"/>
              </a:solidFill>
              <a:latin typeface="黑体" panose="02010609060101010101" charset="-122"/>
              <a:ea typeface="黑体" panose="02010609060101010101" charset="-122"/>
            </a:endParaRPr>
          </a:p>
        </p:txBody>
      </p:sp>
      <p:cxnSp>
        <p:nvCxnSpPr>
          <p:cNvPr id="9" name="直接连接符 8"/>
          <p:cNvCxnSpPr/>
          <p:nvPr/>
        </p:nvCxnSpPr>
        <p:spPr>
          <a:xfrm>
            <a:off x="20638" y="925513"/>
            <a:ext cx="12172950" cy="0"/>
          </a:xfrm>
          <a:prstGeom prst="line">
            <a:avLst/>
          </a:prstGeom>
          <a:ln w="38100">
            <a:solidFill>
              <a:srgbClr val="C00000"/>
            </a:solidFill>
          </a:ln>
        </p:spPr>
        <p:style>
          <a:lnRef idx="3">
            <a:schemeClr val="accent5"/>
          </a:lnRef>
          <a:fillRef idx="0">
            <a:schemeClr val="accent5"/>
          </a:fillRef>
          <a:effectRef idx="2">
            <a:schemeClr val="accent5"/>
          </a:effectRef>
          <a:fontRef idx="minor">
            <a:schemeClr val="tx1"/>
          </a:fontRef>
        </p:style>
      </p:cxnSp>
      <p:pic>
        <p:nvPicPr>
          <p:cNvPr id="10" name="Picture 5" descr="china5e_logo"/>
          <p:cNvPicPr>
            <a:picLocks noChangeAspect="1" noChangeArrowheads="1"/>
          </p:cNvPicPr>
          <p:nvPr/>
        </p:nvPicPr>
        <p:blipFill>
          <a:blip r:embed="rId1"/>
          <a:srcRect/>
          <a:stretch>
            <a:fillRect/>
          </a:stretch>
        </p:blipFill>
        <p:spPr bwMode="auto">
          <a:xfrm>
            <a:off x="9866313" y="223838"/>
            <a:ext cx="1935163" cy="536575"/>
          </a:xfrm>
          <a:prstGeom prst="rect">
            <a:avLst/>
          </a:prstGeom>
        </p:spPr>
        <p:style>
          <a:lnRef idx="2">
            <a:schemeClr val="accent2"/>
          </a:lnRef>
          <a:fillRef idx="1">
            <a:schemeClr val="lt1"/>
          </a:fillRef>
          <a:effectRef idx="0">
            <a:schemeClr val="accent2"/>
          </a:effectRef>
          <a:fontRef idx="minor">
            <a:schemeClr val="dk1"/>
          </a:fontRef>
        </p:style>
      </p:pic>
      <p:sp>
        <p:nvSpPr>
          <p:cNvPr id="14" name="文本框 13"/>
          <p:cNvSpPr txBox="1"/>
          <p:nvPr/>
        </p:nvSpPr>
        <p:spPr>
          <a:xfrm>
            <a:off x="381000" y="4724400"/>
            <a:ext cx="10789920" cy="457200"/>
          </a:xfrm>
          <a:prstGeom prst="rect">
            <a:avLst/>
          </a:prstGeom>
          <a:solidFill>
            <a:schemeClr val="bg1"/>
          </a:solidFill>
        </p:spPr>
        <p:txBody>
          <a:bodyPr wrap="square" rtlCol="0">
            <a:spAutoFit/>
          </a:bodyPr>
          <a:lstStyle/>
          <a:p>
            <a:pPr marL="342900" indent="-342900">
              <a:buFont typeface="Wingdings" panose="05000000000000000000" charset="0"/>
              <a:buChar char="p"/>
            </a:pPr>
            <a:r>
              <a:rPr lang="zh-CN" altLang="en-US" sz="2400">
                <a:solidFill>
                  <a:srgbClr val="FF0000"/>
                </a:solidFill>
                <a:latin typeface="黑体" panose="02010609060101010101" charset="-122"/>
                <a:ea typeface="黑体" panose="02010609060101010101" charset="-122"/>
              </a:rPr>
              <a:t>高效、安全、用户友好的分布式能源是诸多先进理念的重要载体</a:t>
            </a:r>
            <a:endParaRPr lang="zh-CN" altLang="en-US" sz="2400">
              <a:solidFill>
                <a:srgbClr val="FF0000"/>
              </a:solidFill>
              <a:latin typeface="黑体" panose="02010609060101010101" charset="-122"/>
              <a:ea typeface="黑体" panose="02010609060101010101" charset="-122"/>
            </a:endParaRPr>
          </a:p>
        </p:txBody>
      </p:sp>
      <p:sp>
        <p:nvSpPr>
          <p:cNvPr id="16" name="圆角矩形 15"/>
          <p:cNvSpPr/>
          <p:nvPr/>
        </p:nvSpPr>
        <p:spPr>
          <a:xfrm>
            <a:off x="381000" y="1162685"/>
            <a:ext cx="6416040" cy="497840"/>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a:latin typeface="黑体" panose="02010609060101010101" charset="-122"/>
                <a:ea typeface="黑体" panose="02010609060101010101" charset="-122"/>
                <a:sym typeface="+mn-ea"/>
              </a:rPr>
              <a:t>利用后发优势 落实先进理念 打造示范项目</a:t>
            </a:r>
            <a:endParaRPr lang="zh-CN" altLang="en-US" sz="2400">
              <a:latin typeface="黑体" panose="02010609060101010101" charset="-122"/>
              <a:ea typeface="黑体" panose="02010609060101010101" charset="-122"/>
              <a:sym typeface="+mn-ea"/>
            </a:endParaRPr>
          </a:p>
        </p:txBody>
      </p:sp>
      <p:sp>
        <p:nvSpPr>
          <p:cNvPr id="4" name="文本框 3"/>
          <p:cNvSpPr txBox="1"/>
          <p:nvPr/>
        </p:nvSpPr>
        <p:spPr>
          <a:xfrm>
            <a:off x="422275" y="1859280"/>
            <a:ext cx="9580245" cy="2743200"/>
          </a:xfrm>
          <a:prstGeom prst="rect">
            <a:avLst/>
          </a:prstGeom>
          <a:noFill/>
          <a:ln>
            <a:noFill/>
          </a:ln>
        </p:spPr>
        <p:txBody>
          <a:bodyPr wrap="square" rtlCol="0" anchor="t">
            <a:spAutoFit/>
          </a:bodyPr>
          <a:lstStyle/>
          <a:p>
            <a:pPr marL="342900" indent="-342900">
              <a:buFont typeface="Wingdings" panose="05000000000000000000" charset="0"/>
              <a:buChar char="p"/>
            </a:pPr>
            <a:r>
              <a:rPr lang="zh-CN" altLang="en-US" sz="2400">
                <a:solidFill>
                  <a:srgbClr val="FF0000"/>
                </a:solidFill>
                <a:latin typeface="黑体" panose="02010609060101010101" charset="-122"/>
                <a:ea typeface="黑体" panose="02010609060101010101" charset="-122"/>
              </a:rPr>
              <a:t>多能</a:t>
            </a:r>
            <a:r>
              <a:rPr lang="zh-CN" altLang="en-US" sz="2400">
                <a:solidFill>
                  <a:srgbClr val="FF0000"/>
                </a:solidFill>
                <a:latin typeface="黑体" panose="02010609060101010101" charset="-122"/>
                <a:ea typeface="黑体" panose="02010609060101010101" charset="-122"/>
                <a:sym typeface="+mn-ea"/>
              </a:rPr>
              <a:t>互补集成优化</a:t>
            </a:r>
            <a:endParaRPr lang="zh-CN" altLang="en-US" sz="2400">
              <a:solidFill>
                <a:srgbClr val="FF0000"/>
              </a:solidFill>
              <a:latin typeface="黑体" panose="02010609060101010101" charset="-122"/>
              <a:ea typeface="黑体" panose="02010609060101010101" charset="-122"/>
              <a:sym typeface="+mn-ea"/>
            </a:endParaRPr>
          </a:p>
          <a:p>
            <a:pPr marL="285750" indent="-285750">
              <a:buFont typeface="Arial" panose="020B0604020202020204" pitchFamily="34" charset="0"/>
              <a:buChar char="•"/>
            </a:pPr>
            <a:r>
              <a:rPr lang="zh-CN" altLang="en-US">
                <a:latin typeface="黑体" panose="02010609060101010101" charset="-122"/>
                <a:ea typeface="黑体" panose="02010609060101010101" charset="-122"/>
              </a:rPr>
              <a:t>《国家发展改革委国家能源局关于推进多能互补集成优化示范工程建设的实施意见》（发改能源〔2016〕1430号）</a:t>
            </a:r>
            <a:endParaRPr lang="zh-CN" altLang="en-US">
              <a:latin typeface="黑体" panose="02010609060101010101" charset="-122"/>
              <a:ea typeface="黑体" panose="02010609060101010101" charset="-122"/>
            </a:endParaRPr>
          </a:p>
          <a:p>
            <a:pPr marL="285750" indent="-285750">
              <a:buFont typeface="Arial" panose="020B0604020202020204" pitchFamily="34" charset="0"/>
              <a:buChar char="•"/>
            </a:pPr>
            <a:r>
              <a:rPr lang="zh-CN" altLang="en-US">
                <a:latin typeface="黑体" panose="02010609060101010101" charset="-122"/>
                <a:ea typeface="黑体" panose="02010609060101010101" charset="-122"/>
              </a:rPr>
              <a:t>《关于申报多能互补集成优化示范工程有关事项的通知》（国能综规划〔2016〕480号）</a:t>
            </a:r>
            <a:endParaRPr lang="zh-CN" altLang="en-US">
              <a:latin typeface="黑体" panose="02010609060101010101" charset="-122"/>
              <a:ea typeface="黑体" panose="02010609060101010101" charset="-122"/>
            </a:endParaRPr>
          </a:p>
          <a:p>
            <a:endParaRPr lang="zh-CN" altLang="en-US">
              <a:latin typeface="黑体" panose="02010609060101010101" charset="-122"/>
              <a:ea typeface="黑体" panose="02010609060101010101" charset="-122"/>
              <a:sym typeface="+mn-ea"/>
            </a:endParaRPr>
          </a:p>
          <a:p>
            <a:pPr marL="342900" indent="-342900">
              <a:buFont typeface="Wingdings" panose="05000000000000000000" charset="0"/>
              <a:buChar char="p"/>
            </a:pPr>
            <a:r>
              <a:rPr lang="zh-CN" altLang="en-US" sz="2400">
                <a:solidFill>
                  <a:srgbClr val="FF0000"/>
                </a:solidFill>
                <a:latin typeface="黑体" panose="02010609060101010101" charset="-122"/>
                <a:ea typeface="黑体" panose="02010609060101010101" charset="-122"/>
                <a:sym typeface="+mn-ea"/>
              </a:rPr>
              <a:t>“互联网+”智慧能源（能源互联网）</a:t>
            </a:r>
            <a:endParaRPr lang="zh-CN" altLang="en-US" sz="2400">
              <a:solidFill>
                <a:srgbClr val="FF0000"/>
              </a:solidFill>
              <a:latin typeface="黑体" panose="02010609060101010101" charset="-122"/>
              <a:ea typeface="黑体" panose="02010609060101010101" charset="-122"/>
              <a:sym typeface="+mn-ea"/>
            </a:endParaRPr>
          </a:p>
          <a:p>
            <a:pPr marL="285750" indent="-285750">
              <a:buFont typeface="Arial" panose="020B0604020202020204" pitchFamily="34" charset="0"/>
              <a:buChar char="•"/>
            </a:pPr>
            <a:r>
              <a:rPr lang="zh-CN" altLang="en-US">
                <a:latin typeface="黑体" panose="02010609060101010101" charset="-122"/>
                <a:ea typeface="黑体" panose="02010609060101010101" charset="-122"/>
              </a:rPr>
              <a:t>《关于推进“互联网+”智慧能源发展的指导意见》（发改能源[2016]392号）</a:t>
            </a:r>
            <a:endParaRPr lang="zh-CN" altLang="en-US">
              <a:latin typeface="黑体" panose="02010609060101010101" charset="-122"/>
              <a:ea typeface="黑体" panose="02010609060101010101" charset="-122"/>
            </a:endParaRPr>
          </a:p>
          <a:p>
            <a:pPr marL="285750" indent="-285750">
              <a:buFont typeface="Arial" panose="020B0604020202020204" pitchFamily="34" charset="0"/>
              <a:buChar char="•"/>
            </a:pPr>
            <a:r>
              <a:rPr lang="zh-CN" altLang="en-US">
                <a:latin typeface="黑体" panose="02010609060101010101" charset="-122"/>
                <a:ea typeface="黑体" panose="02010609060101010101" charset="-122"/>
              </a:rPr>
              <a:t>《国家能源局关于组织实施“互联网+”智慧能源（能源互联网）示范项目的通知》（国能科技[2016]200号）</a:t>
            </a:r>
            <a:endParaRPr lang="zh-CN" altLang="en-US">
              <a:latin typeface="黑体" panose="02010609060101010101" charset="-122"/>
              <a:ea typeface="黑体" panose="02010609060101010101" charset="-122"/>
            </a:endParaRPr>
          </a:p>
        </p:txBody>
      </p:sp>
      <p:sp>
        <p:nvSpPr>
          <p:cNvPr id="5" name="文本框 4"/>
          <p:cNvSpPr txBox="1"/>
          <p:nvPr/>
        </p:nvSpPr>
        <p:spPr>
          <a:xfrm>
            <a:off x="1808480" y="5242560"/>
            <a:ext cx="2540000" cy="1463040"/>
          </a:xfrm>
          <a:prstGeom prst="rect">
            <a:avLst/>
          </a:prstGeom>
          <a:noFill/>
          <a:ln w="25400">
            <a:solidFill>
              <a:srgbClr val="FF0000"/>
            </a:solidFill>
          </a:ln>
        </p:spPr>
        <p:txBody>
          <a:bodyPr wrap="square" rtlCol="0" anchor="t">
            <a:spAutoFit/>
          </a:bodyPr>
          <a:lstStyle/>
          <a:p>
            <a:pPr>
              <a:lnSpc>
                <a:spcPct val="150000"/>
              </a:lnSpc>
              <a:buFont typeface="Wingdings" panose="05000000000000000000" charset="0"/>
            </a:pPr>
            <a:r>
              <a:rPr lang="zh-CN" altLang="en-US" sz="2000">
                <a:latin typeface="黑体" panose="02010609060101010101" charset="-122"/>
                <a:ea typeface="黑体" panose="02010609060101010101" charset="-122"/>
                <a:sym typeface="+mn-ea"/>
              </a:rPr>
              <a:t>天然气冷热电三联供 </a:t>
            </a:r>
            <a:endParaRPr lang="zh-CN" altLang="en-US" sz="2000">
              <a:latin typeface="黑体" panose="02010609060101010101" charset="-122"/>
              <a:ea typeface="黑体" panose="02010609060101010101" charset="-122"/>
              <a:sym typeface="+mn-ea"/>
            </a:endParaRPr>
          </a:p>
          <a:p>
            <a:pPr>
              <a:lnSpc>
                <a:spcPct val="150000"/>
              </a:lnSpc>
              <a:buFont typeface="Wingdings" panose="05000000000000000000" charset="0"/>
            </a:pPr>
            <a:r>
              <a:rPr lang="zh-CN" altLang="en-US" sz="2000">
                <a:latin typeface="黑体" panose="02010609060101010101" charset="-122"/>
                <a:ea typeface="黑体" panose="02010609060101010101" charset="-122"/>
                <a:sym typeface="+mn-ea"/>
              </a:rPr>
              <a:t>   分布式光伏 </a:t>
            </a:r>
            <a:endParaRPr lang="zh-CN" altLang="en-US" sz="2000">
              <a:latin typeface="黑体" panose="02010609060101010101" charset="-122"/>
              <a:ea typeface="黑体" panose="02010609060101010101" charset="-122"/>
              <a:sym typeface="+mn-ea"/>
            </a:endParaRPr>
          </a:p>
          <a:p>
            <a:pPr>
              <a:lnSpc>
                <a:spcPct val="150000"/>
              </a:lnSpc>
              <a:buFont typeface="Wingdings" panose="05000000000000000000" charset="0"/>
            </a:pPr>
            <a:r>
              <a:rPr lang="zh-CN" altLang="en-US" sz="2000">
                <a:latin typeface="黑体" panose="02010609060101010101" charset="-122"/>
                <a:ea typeface="黑体" panose="02010609060101010101" charset="-122"/>
                <a:sym typeface="+mn-ea"/>
              </a:rPr>
              <a:t>   分布式地热 </a:t>
            </a:r>
            <a:endParaRPr lang="zh-CN" altLang="en-US" sz="2000">
              <a:latin typeface="黑体" panose="02010609060101010101" charset="-122"/>
              <a:ea typeface="黑体" panose="02010609060101010101" charset="-122"/>
              <a:sym typeface="+mn-ea"/>
            </a:endParaRPr>
          </a:p>
        </p:txBody>
      </p:sp>
      <p:sp>
        <p:nvSpPr>
          <p:cNvPr id="6" name="文本框 5"/>
          <p:cNvSpPr txBox="1"/>
          <p:nvPr/>
        </p:nvSpPr>
        <p:spPr>
          <a:xfrm>
            <a:off x="4549140" y="5699760"/>
            <a:ext cx="5389880" cy="396240"/>
          </a:xfrm>
          <a:prstGeom prst="rect">
            <a:avLst/>
          </a:prstGeom>
          <a:noFill/>
        </p:spPr>
        <p:txBody>
          <a:bodyPr wrap="none" rtlCol="0" anchor="t">
            <a:spAutoFit/>
          </a:bodyPr>
          <a:lstStyle/>
          <a:p>
            <a:pPr>
              <a:buFont typeface="Wingdings" panose="05000000000000000000" charset="0"/>
            </a:pPr>
            <a:r>
              <a:rPr lang="en-US" altLang="zh-CN" sz="2000">
                <a:latin typeface="黑体" panose="02010609060101010101" charset="-122"/>
                <a:ea typeface="黑体" panose="02010609060101010101" charset="-122"/>
                <a:sym typeface="+mn-ea"/>
              </a:rPr>
              <a:t>+</a:t>
            </a:r>
            <a:r>
              <a:rPr lang="zh-CN" altLang="en-US" sz="2000">
                <a:latin typeface="黑体" panose="02010609060101010101" charset="-122"/>
                <a:ea typeface="黑体" panose="02010609060101010101" charset="-122"/>
                <a:sym typeface="+mn-ea"/>
              </a:rPr>
              <a:t> 储能 </a:t>
            </a:r>
            <a:r>
              <a:rPr lang="en-US" altLang="zh-CN" sz="2000">
                <a:latin typeface="黑体" panose="02010609060101010101" charset="-122"/>
                <a:ea typeface="黑体" panose="02010609060101010101" charset="-122"/>
                <a:sym typeface="+mn-ea"/>
              </a:rPr>
              <a:t>+</a:t>
            </a:r>
            <a:r>
              <a:rPr lang="zh-CN" altLang="en-US" sz="2000">
                <a:latin typeface="黑体" panose="02010609060101010101" charset="-122"/>
                <a:ea typeface="黑体" panose="02010609060101010101" charset="-122"/>
                <a:sym typeface="+mn-ea"/>
              </a:rPr>
              <a:t> 智能微网 </a:t>
            </a:r>
            <a:r>
              <a:rPr lang="en-US" altLang="zh-CN" sz="2000">
                <a:latin typeface="黑体" panose="02010609060101010101" charset="-122"/>
                <a:ea typeface="黑体" panose="02010609060101010101" charset="-122"/>
                <a:sym typeface="+mn-ea"/>
              </a:rPr>
              <a:t>+ </a:t>
            </a:r>
            <a:r>
              <a:rPr lang="zh-CN" altLang="en-US" sz="2000">
                <a:latin typeface="黑体" panose="02010609060101010101" charset="-122"/>
                <a:ea typeface="黑体" panose="02010609060101010101" charset="-122"/>
                <a:sym typeface="+mn-ea"/>
              </a:rPr>
              <a:t>新能源汽车 </a:t>
            </a:r>
            <a:r>
              <a:rPr lang="en-US" altLang="zh-CN" sz="2000">
                <a:latin typeface="黑体" panose="02010609060101010101" charset="-122"/>
                <a:ea typeface="黑体" panose="02010609060101010101" charset="-122"/>
                <a:sym typeface="+mn-ea"/>
              </a:rPr>
              <a:t>+ </a:t>
            </a:r>
            <a:r>
              <a:rPr lang="zh-CN" altLang="en-US" sz="2000">
                <a:latin typeface="黑体" panose="02010609060101010101" charset="-122"/>
                <a:ea typeface="黑体" panose="02010609060101010101" charset="-122"/>
                <a:sym typeface="+mn-ea"/>
              </a:rPr>
              <a:t>未来</a:t>
            </a:r>
            <a:r>
              <a:rPr lang="en-US" altLang="zh-CN" sz="2000">
                <a:latin typeface="黑体" panose="02010609060101010101" charset="-122"/>
                <a:ea typeface="黑体" panose="02010609060101010101" charset="-122"/>
                <a:sym typeface="+mn-ea"/>
              </a:rPr>
              <a:t>……</a:t>
            </a:r>
            <a:endParaRPr lang="en-US" altLang="zh-CN" sz="2000">
              <a:latin typeface="黑体" panose="02010609060101010101" charset="-122"/>
              <a:ea typeface="黑体" panose="02010609060101010101" charset="-122"/>
              <a:sym typeface="+mn-ea"/>
            </a:endParaRPr>
          </a:p>
        </p:txBody>
      </p:sp>
      <p:sp>
        <p:nvSpPr>
          <p:cNvPr id="2" name="文本框 99"/>
          <p:cNvSpPr txBox="1"/>
          <p:nvPr/>
        </p:nvSpPr>
        <p:spPr>
          <a:xfrm>
            <a:off x="10289540" y="2280285"/>
            <a:ext cx="1375410" cy="701040"/>
          </a:xfrm>
          <a:prstGeom prst="rect">
            <a:avLst/>
          </a:prstGeom>
          <a:noFill/>
          <a:ln w="9525">
            <a:solidFill>
              <a:srgbClr val="FF0000"/>
            </a:solidFill>
          </a:ln>
        </p:spPr>
        <p:txBody>
          <a:bodyPr wrap="square" anchor="t">
            <a:spAutoFit/>
          </a:bodyPr>
          <a:lstStyle/>
          <a:p>
            <a:pPr lvl="0">
              <a:buFont typeface="Wingdings" panose="05000000000000000000" charset="0"/>
            </a:pPr>
            <a:r>
              <a:rPr lang="en-US" altLang="zh-CN" sz="2000" u="none">
                <a:solidFill>
                  <a:schemeClr val="tx1"/>
                </a:solidFill>
                <a:latin typeface="黑体" panose="02010609060101010101" charset="-122"/>
                <a:ea typeface="黑体" panose="02010609060101010101" charset="-122"/>
              </a:rPr>
              <a:t>23</a:t>
            </a:r>
            <a:r>
              <a:rPr lang="zh-CN" altLang="en-US" sz="2000" u="none">
                <a:solidFill>
                  <a:schemeClr val="tx1"/>
                </a:solidFill>
                <a:latin typeface="黑体" panose="02010609060101010101" charset="-122"/>
                <a:ea typeface="黑体" panose="02010609060101010101" charset="-122"/>
              </a:rPr>
              <a:t>个项目入选</a:t>
            </a:r>
            <a:endParaRPr lang="zh-CN" altLang="en-US" sz="2000" u="none">
              <a:solidFill>
                <a:schemeClr val="tx1"/>
              </a:solidFill>
              <a:latin typeface="黑体" panose="02010609060101010101" charset="-122"/>
              <a:ea typeface="黑体" panose="02010609060101010101" charset="-122"/>
            </a:endParaRPr>
          </a:p>
        </p:txBody>
      </p:sp>
      <p:sp>
        <p:nvSpPr>
          <p:cNvPr id="3" name="文本框 99"/>
          <p:cNvSpPr txBox="1"/>
          <p:nvPr/>
        </p:nvSpPr>
        <p:spPr>
          <a:xfrm>
            <a:off x="10294620" y="3626485"/>
            <a:ext cx="1375410" cy="701040"/>
          </a:xfrm>
          <a:prstGeom prst="rect">
            <a:avLst/>
          </a:prstGeom>
          <a:noFill/>
          <a:ln w="9525">
            <a:solidFill>
              <a:srgbClr val="FF0000"/>
            </a:solidFill>
          </a:ln>
        </p:spPr>
        <p:txBody>
          <a:bodyPr wrap="square" anchor="t">
            <a:spAutoFit/>
          </a:bodyPr>
          <a:lstStyle/>
          <a:p>
            <a:pPr lvl="0">
              <a:buFont typeface="Wingdings" panose="05000000000000000000" charset="0"/>
            </a:pPr>
            <a:r>
              <a:rPr lang="en-US" altLang="zh-CN" sz="2000" u="none">
                <a:solidFill>
                  <a:schemeClr val="tx1"/>
                </a:solidFill>
                <a:latin typeface="黑体" panose="02010609060101010101" charset="-122"/>
                <a:ea typeface="黑体" panose="02010609060101010101" charset="-122"/>
              </a:rPr>
              <a:t>56</a:t>
            </a:r>
            <a:r>
              <a:rPr lang="zh-CN" altLang="en-US" sz="2000" u="none">
                <a:solidFill>
                  <a:schemeClr val="tx1"/>
                </a:solidFill>
                <a:latin typeface="黑体" panose="02010609060101010101" charset="-122"/>
                <a:ea typeface="黑体" panose="02010609060101010101" charset="-122"/>
              </a:rPr>
              <a:t>个项目入选</a:t>
            </a:r>
            <a:endParaRPr lang="zh-CN" altLang="en-US" sz="2000" u="none">
              <a:solidFill>
                <a:schemeClr val="tx1"/>
              </a:solidFill>
              <a:latin typeface="黑体" panose="02010609060101010101" charset="-122"/>
              <a:ea typeface="黑体" panose="02010609060101010101" charset="-122"/>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4470</Words>
  <Application>WPS 演示</Application>
  <PresentationFormat>自定义</PresentationFormat>
  <Paragraphs>745</Paragraphs>
  <Slides>20</Slides>
  <Notes>12</Notes>
  <HiddenSlides>0</HiddenSlides>
  <MMClips>0</MMClips>
  <ScaleCrop>false</ScaleCrop>
  <HeadingPairs>
    <vt:vector size="8" baseType="variant">
      <vt:variant>
        <vt:lpstr>已用的字体</vt:lpstr>
      </vt:variant>
      <vt:variant>
        <vt:i4>14</vt:i4>
      </vt:variant>
      <vt:variant>
        <vt:lpstr>主题</vt:lpstr>
      </vt:variant>
      <vt:variant>
        <vt:i4>1</vt:i4>
      </vt:variant>
      <vt:variant>
        <vt:lpstr>嵌入 OLE 服务器</vt:lpstr>
      </vt:variant>
      <vt:variant>
        <vt:i4>1</vt:i4>
      </vt:variant>
      <vt:variant>
        <vt:lpstr>幻灯片标题</vt:lpstr>
      </vt:variant>
      <vt:variant>
        <vt:i4>20</vt:i4>
      </vt:variant>
    </vt:vector>
  </HeadingPairs>
  <TitlesOfParts>
    <vt:vector size="36" baseType="lpstr">
      <vt:lpstr>Arial</vt:lpstr>
      <vt:lpstr>宋体</vt:lpstr>
      <vt:lpstr>Wingdings</vt:lpstr>
      <vt:lpstr>Calibri</vt:lpstr>
      <vt:lpstr>Arial Black</vt:lpstr>
      <vt:lpstr>黑体</vt:lpstr>
      <vt:lpstr>Wingdings</vt:lpstr>
      <vt:lpstr>微软雅黑</vt:lpstr>
      <vt:lpstr>Times New Roman</vt:lpstr>
      <vt:lpstr>Times New Roman</vt:lpstr>
      <vt:lpstr>Calibri</vt:lpstr>
      <vt:lpstr>Calibri Light</vt:lpstr>
      <vt:lpstr>仿宋_GB2312</vt:lpstr>
      <vt:lpstr>仿宋</vt:lpstr>
      <vt:lpstr>Office 主题</vt:lpstr>
      <vt:lpstr>Unknown</vt:lpstr>
      <vt:lpstr>China5e能源行业研究</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ze</dc:creator>
  <cp:lastModifiedBy>ze</cp:lastModifiedBy>
  <cp:revision>199</cp:revision>
  <dcterms:created xsi:type="dcterms:W3CDTF">2016-07-08T01:48:00Z</dcterms:created>
  <dcterms:modified xsi:type="dcterms:W3CDTF">2017-04-27T11:35:49Z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2052-10.1.0.6393</vt:lpwstr>
  </property>
</Properties>
</file>