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7" r:id="rId3"/>
    <p:sldId id="289" r:id="rId4"/>
    <p:sldId id="288" r:id="rId5"/>
    <p:sldId id="260" r:id="rId6"/>
    <p:sldId id="258" r:id="rId7"/>
    <p:sldId id="262" r:id="rId8"/>
    <p:sldId id="263" r:id="rId9"/>
    <p:sldId id="270" r:id="rId10"/>
    <p:sldId id="266" r:id="rId11"/>
    <p:sldId id="265" r:id="rId12"/>
    <p:sldId id="267" r:id="rId13"/>
    <p:sldId id="268" r:id="rId14"/>
    <p:sldId id="272" r:id="rId15"/>
    <p:sldId id="278" r:id="rId16"/>
    <p:sldId id="280" r:id="rId17"/>
    <p:sldId id="269" r:id="rId18"/>
    <p:sldId id="261" r:id="rId19"/>
    <p:sldId id="271" r:id="rId20"/>
    <p:sldId id="277" r:id="rId21"/>
    <p:sldId id="282" r:id="rId22"/>
    <p:sldId id="274" r:id="rId23"/>
    <p:sldId id="279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94660"/>
  </p:normalViewPr>
  <p:slideViewPr>
    <p:cSldViewPr>
      <p:cViewPr varScale="1">
        <p:scale>
          <a:sx n="61" d="100"/>
          <a:sy n="61" d="100"/>
        </p:scale>
        <p:origin x="-804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7&#24180;\3&#35745;&#31639;\2017&#24180;&#20027;&#24037;&#20316;&#3492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7&#24180;\3&#35745;&#31639;\2017&#24180;&#20027;&#24037;&#20316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bar"/>
        <c:grouping val="stacked"/>
        <c:ser>
          <c:idx val="0"/>
          <c:order val="0"/>
          <c:spPr>
            <a:noFill/>
          </c:spPr>
          <c:dLbls>
            <c:dLbl>
              <c:idx val="0"/>
              <c:layout>
                <c:manualLayout>
                  <c:x val="8.888888888888915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66666666666669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1666666666666664E-2"/>
                  <c:y val="-4.6332051966321477E-3"/>
                </c:manualLayout>
              </c:layout>
              <c:showVal val="1"/>
            </c:dLbl>
            <c:dLbl>
              <c:idx val="4"/>
              <c:layout>
                <c:manualLayout>
                  <c:x val="3.888888888888889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4.4444444444444502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2.5000000000000001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2.5000000000000001E-2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3.333333333333334E-2"/>
                  <c:y val="0"/>
                </c:manualLayout>
              </c:layout>
              <c:showVal val="1"/>
            </c:dLbl>
            <c:dLbl>
              <c:idx val="10"/>
              <c:layout>
                <c:manualLayout>
                  <c:x val="1.6666666666666694E-2"/>
                  <c:y val="0"/>
                </c:manualLayout>
              </c:layout>
              <c:showVal val="1"/>
            </c:dLbl>
            <c:dLbl>
              <c:idx val="11"/>
              <c:layout>
                <c:manualLayout>
                  <c:x val="1.9444444444444445E-2"/>
                  <c:y val="0"/>
                </c:manualLayout>
              </c:layout>
              <c:showVal val="1"/>
            </c:dLbl>
            <c:dLbl>
              <c:idx val="14"/>
              <c:layout>
                <c:manualLayout>
                  <c:x val="6.1111111111111123E-2"/>
                  <c:y val="0"/>
                </c:manualLayout>
              </c:layout>
              <c:showVal val="1"/>
            </c:dLbl>
            <c:showVal val="1"/>
          </c:dLbls>
          <c:cat>
            <c:strRef>
              <c:f>美国发电成本!$A$39:$A$53</c:f>
              <c:strCache>
                <c:ptCount val="15"/>
                <c:pt idx="0">
                  <c:v>天然气调峰电厂</c:v>
                </c:pt>
                <c:pt idx="1">
                  <c:v>天然气联合循环</c:v>
                </c:pt>
                <c:pt idx="2">
                  <c:v>燃煤火电</c:v>
                </c:pt>
                <c:pt idx="3">
                  <c:v>整体煤气化联合循环</c:v>
                </c:pt>
                <c:pt idx="4">
                  <c:v>核电</c:v>
                </c:pt>
                <c:pt idx="5">
                  <c:v>风电</c:v>
                </c:pt>
                <c:pt idx="6">
                  <c:v>燃料电池发电</c:v>
                </c:pt>
                <c:pt idx="7">
                  <c:v>地热发电</c:v>
                </c:pt>
                <c:pt idx="8">
                  <c:v>生物质发电</c:v>
                </c:pt>
                <c:pt idx="9">
                  <c:v>带储能塔式光热</c:v>
                </c:pt>
                <c:pt idx="10">
                  <c:v>社区光伏电站</c:v>
                </c:pt>
                <c:pt idx="11">
                  <c:v>商业屋顶电站</c:v>
                </c:pt>
                <c:pt idx="12">
                  <c:v>多晶硅大型地面光伏</c:v>
                </c:pt>
                <c:pt idx="13">
                  <c:v>薄膜大型地面光伏</c:v>
                </c:pt>
                <c:pt idx="14">
                  <c:v>居民屋顶光伏</c:v>
                </c:pt>
              </c:strCache>
            </c:strRef>
          </c:cat>
          <c:val>
            <c:numRef>
              <c:f>美国发电成本!$B$39:$B$53</c:f>
              <c:numCache>
                <c:formatCode>0.0_ </c:formatCode>
                <c:ptCount val="15"/>
                <c:pt idx="0" formatCode="0.00_ ">
                  <c:v>1.1461065000000001</c:v>
                </c:pt>
                <c:pt idx="1">
                  <c:v>0.33341280000000073</c:v>
                </c:pt>
                <c:pt idx="2">
                  <c:v>0.41676600000000008</c:v>
                </c:pt>
                <c:pt idx="3">
                  <c:v>0.65293340000000066</c:v>
                </c:pt>
                <c:pt idx="4">
                  <c:v>0.67377170000000108</c:v>
                </c:pt>
                <c:pt idx="5" formatCode="0.00_ ">
                  <c:v>0.22227520000000001</c:v>
                </c:pt>
                <c:pt idx="6" formatCode="0.00_ ">
                  <c:v>0.73628660000000001</c:v>
                </c:pt>
                <c:pt idx="7" formatCode="0.00_ ">
                  <c:v>0.54874190000000078</c:v>
                </c:pt>
                <c:pt idx="8" formatCode="0.00_ ">
                  <c:v>0.53484970000000065</c:v>
                </c:pt>
                <c:pt idx="9" formatCode="0.00_ ">
                  <c:v>0.64598730000000004</c:v>
                </c:pt>
                <c:pt idx="10" formatCode="0.00_ ">
                  <c:v>0.43065820000000032</c:v>
                </c:pt>
                <c:pt idx="11" formatCode="0.00_ ">
                  <c:v>0.47233480000000039</c:v>
                </c:pt>
                <c:pt idx="12" formatCode="0.00_ ">
                  <c:v>0.27089790000000002</c:v>
                </c:pt>
                <c:pt idx="13" formatCode="0.00_ ">
                  <c:v>0.25005960000000005</c:v>
                </c:pt>
                <c:pt idx="14" formatCode="0.00_ ">
                  <c:v>0.95856180000000002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 w="28575"/>
          </c:spPr>
          <c:dPt>
            <c:idx val="1"/>
            <c:spPr>
              <a:solidFill>
                <a:srgbClr val="FFC000"/>
              </a:solidFill>
              <a:ln w="28575">
                <a:solidFill>
                  <a:srgbClr val="C00000"/>
                </a:solidFill>
              </a:ln>
            </c:spPr>
          </c:dPt>
          <c:dPt>
            <c:idx val="2"/>
            <c:spPr>
              <a:solidFill>
                <a:schemeClr val="tx1"/>
              </a:solidFill>
              <a:ln w="28575"/>
            </c:spPr>
          </c:dPt>
          <c:dPt>
            <c:idx val="5"/>
            <c:spPr>
              <a:solidFill>
                <a:srgbClr val="FF0000"/>
              </a:solidFill>
              <a:ln w="28575"/>
            </c:spPr>
          </c:dPt>
          <c:dPt>
            <c:idx val="1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n w="28575">
                <a:solidFill>
                  <a:srgbClr val="FF0000"/>
                </a:solidFill>
              </a:ln>
            </c:spPr>
          </c:dPt>
          <c:dPt>
            <c:idx val="11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n w="28575">
                <a:solidFill>
                  <a:srgbClr val="FF0000"/>
                </a:solidFill>
              </a:ln>
            </c:spPr>
          </c:dPt>
          <c:dPt>
            <c:idx val="12"/>
            <c:spPr>
              <a:solidFill>
                <a:srgbClr val="FF0000"/>
              </a:solidFill>
              <a:ln w="28575"/>
            </c:spPr>
          </c:dPt>
          <c:dPt>
            <c:idx val="13"/>
            <c:spPr>
              <a:solidFill>
                <a:srgbClr val="FF0000"/>
              </a:solidFill>
              <a:ln w="28575"/>
            </c:spPr>
          </c:dPt>
          <c:dPt>
            <c:idx val="14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n w="28575"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0.21111111111111125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1666666666666882E-2"/>
                  <c:y val="8.4941114024591994E-17"/>
                </c:manualLayout>
              </c:layout>
              <c:showVal val="1"/>
            </c:dLbl>
            <c:dLbl>
              <c:idx val="2"/>
              <c:layout>
                <c:manualLayout>
                  <c:x val="0.14444444444444496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.20833333333333368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0.1388888888888889"/>
                  <c:y val="-4.6332051966321477E-3"/>
                </c:manualLayout>
              </c:layout>
              <c:showVal val="1"/>
            </c:dLbl>
            <c:dLbl>
              <c:idx val="5"/>
              <c:layout>
                <c:manualLayout>
                  <c:x val="8.055555555555575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0.16666666666666666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0.1222222222222225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0.11666666666666672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0.1388888888888889"/>
                  <c:y val="0"/>
                </c:manualLayout>
              </c:layout>
              <c:showVal val="1"/>
            </c:dLbl>
            <c:dLbl>
              <c:idx val="10"/>
              <c:layout>
                <c:manualLayout>
                  <c:x val="0.11666666666666672"/>
                  <c:y val="0"/>
                </c:manualLayout>
              </c:layout>
              <c:showVal val="1"/>
            </c:dLbl>
            <c:dLbl>
              <c:idx val="11"/>
              <c:layout>
                <c:manualLayout>
                  <c:x val="0.15000000000000022"/>
                  <c:y val="0"/>
                </c:manualLayout>
              </c:layout>
              <c:showVal val="1"/>
            </c:dLbl>
            <c:dLbl>
              <c:idx val="12"/>
              <c:layout>
                <c:manualLayout>
                  <c:x val="7.2222222222222326E-2"/>
                  <c:y val="0"/>
                </c:manualLayout>
              </c:layout>
              <c:showVal val="1"/>
            </c:dLbl>
            <c:dLbl>
              <c:idx val="13"/>
              <c:layout>
                <c:manualLayout>
                  <c:x val="8.3333333333333343E-2"/>
                  <c:y val="0"/>
                </c:manualLayout>
              </c:layout>
              <c:showVal val="1"/>
            </c:dLbl>
            <c:dLbl>
              <c:idx val="14"/>
              <c:layout>
                <c:manualLayout>
                  <c:x val="0.2166666666666667"/>
                  <c:y val="0"/>
                </c:manualLayout>
              </c:layout>
              <c:showVal val="1"/>
            </c:dLbl>
            <c:showVal val="1"/>
          </c:dLbls>
          <c:cat>
            <c:strRef>
              <c:f>美国发电成本!$A$39:$A$53</c:f>
              <c:strCache>
                <c:ptCount val="15"/>
                <c:pt idx="0">
                  <c:v>天然气调峰电厂</c:v>
                </c:pt>
                <c:pt idx="1">
                  <c:v>天然气联合循环</c:v>
                </c:pt>
                <c:pt idx="2">
                  <c:v>燃煤火电</c:v>
                </c:pt>
                <c:pt idx="3">
                  <c:v>整体煤气化联合循环</c:v>
                </c:pt>
                <c:pt idx="4">
                  <c:v>核电</c:v>
                </c:pt>
                <c:pt idx="5">
                  <c:v>风电</c:v>
                </c:pt>
                <c:pt idx="6">
                  <c:v>燃料电池发电</c:v>
                </c:pt>
                <c:pt idx="7">
                  <c:v>地热发电</c:v>
                </c:pt>
                <c:pt idx="8">
                  <c:v>生物质发电</c:v>
                </c:pt>
                <c:pt idx="9">
                  <c:v>带储能塔式光热</c:v>
                </c:pt>
                <c:pt idx="10">
                  <c:v>社区光伏电站</c:v>
                </c:pt>
                <c:pt idx="11">
                  <c:v>商业屋顶电站</c:v>
                </c:pt>
                <c:pt idx="12">
                  <c:v>多晶硅大型地面光伏</c:v>
                </c:pt>
                <c:pt idx="13">
                  <c:v>薄膜大型地面光伏</c:v>
                </c:pt>
                <c:pt idx="14">
                  <c:v>居民屋顶光伏</c:v>
                </c:pt>
              </c:strCache>
            </c:strRef>
          </c:cat>
          <c:val>
            <c:numRef>
              <c:f>美国发电成本!$C$39:$C$53</c:f>
              <c:numCache>
                <c:formatCode>0.0_ </c:formatCode>
                <c:ptCount val="15"/>
                <c:pt idx="0" formatCode="0.00_ ">
                  <c:v>1.5073036999999987</c:v>
                </c:pt>
                <c:pt idx="1">
                  <c:v>0.54179579999999994</c:v>
                </c:pt>
                <c:pt idx="2">
                  <c:v>0.99329229999999957</c:v>
                </c:pt>
                <c:pt idx="3">
                  <c:v>1.4586809999999999</c:v>
                </c:pt>
                <c:pt idx="4">
                  <c:v>0.94466960000000078</c:v>
                </c:pt>
                <c:pt idx="5" formatCode="0.00_ ">
                  <c:v>0.43065820000000032</c:v>
                </c:pt>
                <c:pt idx="6" formatCode="0.00_ ">
                  <c:v>1.1599986999999985</c:v>
                </c:pt>
                <c:pt idx="7" formatCode="0.00_ ">
                  <c:v>0.81269370000000063</c:v>
                </c:pt>
                <c:pt idx="8" formatCode="0.00_ ">
                  <c:v>0.76407100000000105</c:v>
                </c:pt>
                <c:pt idx="9" formatCode="0.00_ ">
                  <c:v>0.96550790000000009</c:v>
                </c:pt>
                <c:pt idx="10" formatCode="0.00_ ">
                  <c:v>0.75017880000000092</c:v>
                </c:pt>
                <c:pt idx="11" formatCode="0.00_ ">
                  <c:v>1.0419149999999986</c:v>
                </c:pt>
                <c:pt idx="12" formatCode="0.00_ ">
                  <c:v>0.34035890000000046</c:v>
                </c:pt>
                <c:pt idx="13" formatCode="0.00_ ">
                  <c:v>0.30562840000000047</c:v>
                </c:pt>
                <c:pt idx="14" formatCode="0.00_ ">
                  <c:v>1.5420341999999998</c:v>
                </c:pt>
              </c:numCache>
            </c:numRef>
          </c:val>
        </c:ser>
        <c:gapWidth val="54"/>
        <c:overlap val="100"/>
        <c:axId val="88316544"/>
        <c:axId val="88357504"/>
      </c:barChart>
      <c:catAx>
        <c:axId val="88316544"/>
        <c:scaling>
          <c:orientation val="minMax"/>
        </c:scaling>
        <c:axPos val="l"/>
        <c:tickLblPos val="nextTo"/>
        <c:crossAx val="88357504"/>
        <c:crosses val="autoZero"/>
        <c:auto val="1"/>
        <c:lblAlgn val="ctr"/>
        <c:lblOffset val="100"/>
      </c:catAx>
      <c:valAx>
        <c:axId val="88357504"/>
        <c:scaling>
          <c:orientation val="minMax"/>
        </c:scaling>
        <c:delete val="1"/>
        <c:axPos val="b"/>
        <c:majorGridlines/>
        <c:numFmt formatCode="0.00_ " sourceLinked="0"/>
        <c:tickLblPos val="none"/>
        <c:crossAx val="88316544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bar"/>
        <c:grouping val="stacked"/>
        <c:ser>
          <c:idx val="0"/>
          <c:order val="0"/>
          <c:spPr>
            <a:noFill/>
          </c:spPr>
          <c:dLbls>
            <c:dLbl>
              <c:idx val="0"/>
              <c:layout>
                <c:manualLayout>
                  <c:x val="6.666666666666668E-2"/>
                  <c:y val="0"/>
                </c:manualLayout>
              </c:layout>
              <c:showVal val="1"/>
            </c:dLbl>
            <c:dLbl>
              <c:idx val="14"/>
              <c:layout>
                <c:manualLayout>
                  <c:x val="8.8888888888889059E-2"/>
                  <c:y val="0"/>
                </c:manualLayout>
              </c:layout>
              <c:showVal val="1"/>
            </c:dLbl>
            <c:showVal val="1"/>
          </c:dLbls>
          <c:cat>
            <c:strRef>
              <c:f>美国发电成本!$A$39:$A$53</c:f>
              <c:strCache>
                <c:ptCount val="15"/>
                <c:pt idx="0">
                  <c:v>天然气调峰电厂</c:v>
                </c:pt>
                <c:pt idx="1">
                  <c:v>天然气联合循环</c:v>
                </c:pt>
                <c:pt idx="2">
                  <c:v>燃煤火电</c:v>
                </c:pt>
                <c:pt idx="3">
                  <c:v>整体煤气化联合循环</c:v>
                </c:pt>
                <c:pt idx="4">
                  <c:v>核电</c:v>
                </c:pt>
                <c:pt idx="5">
                  <c:v>风电</c:v>
                </c:pt>
                <c:pt idx="6">
                  <c:v>燃料电池发电</c:v>
                </c:pt>
                <c:pt idx="7">
                  <c:v>地热发电</c:v>
                </c:pt>
                <c:pt idx="8">
                  <c:v>生物质发电</c:v>
                </c:pt>
                <c:pt idx="9">
                  <c:v>带储能塔式光热</c:v>
                </c:pt>
                <c:pt idx="10">
                  <c:v>社区光伏电站</c:v>
                </c:pt>
                <c:pt idx="11">
                  <c:v>商业屋顶电站</c:v>
                </c:pt>
                <c:pt idx="12">
                  <c:v>多晶硅大型地面光伏</c:v>
                </c:pt>
                <c:pt idx="13">
                  <c:v>薄膜大型地面光伏</c:v>
                </c:pt>
                <c:pt idx="14">
                  <c:v>居民屋顶光伏</c:v>
                </c:pt>
              </c:strCache>
            </c:strRef>
          </c:cat>
          <c:val>
            <c:numRef>
              <c:f>美国发电成本!$D$39:$D$53</c:f>
              <c:numCache>
                <c:formatCode>0.00_ </c:formatCode>
                <c:ptCount val="15"/>
                <c:pt idx="0">
                  <c:v>1.0574631599999984</c:v>
                </c:pt>
                <c:pt idx="1">
                  <c:v>0.28470162000000004</c:v>
                </c:pt>
                <c:pt idx="2">
                  <c:v>0.40671660000000026</c:v>
                </c:pt>
                <c:pt idx="3">
                  <c:v>0.65074656000000053</c:v>
                </c:pt>
                <c:pt idx="4">
                  <c:v>0.75920431999999982</c:v>
                </c:pt>
                <c:pt idx="5">
                  <c:v>0.20335829999999994</c:v>
                </c:pt>
                <c:pt idx="6">
                  <c:v>0.71853265999999949</c:v>
                </c:pt>
                <c:pt idx="7">
                  <c:v>0.52195296999999896</c:v>
                </c:pt>
                <c:pt idx="8">
                  <c:v>0.37282355000000039</c:v>
                </c:pt>
                <c:pt idx="9">
                  <c:v>0.6643037799999999</c:v>
                </c:pt>
                <c:pt idx="10">
                  <c:v>0.5151743599999995</c:v>
                </c:pt>
                <c:pt idx="11">
                  <c:v>0.57618184999999988</c:v>
                </c:pt>
                <c:pt idx="12">
                  <c:v>0.31181606000000062</c:v>
                </c:pt>
                <c:pt idx="13">
                  <c:v>0.2914802300000004</c:v>
                </c:pt>
                <c:pt idx="14">
                  <c:v>1.2676000699999996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dPt>
            <c:idx val="1"/>
            <c:spPr>
              <a:solidFill>
                <a:srgbClr val="FFC000"/>
              </a:solidFill>
              <a:ln w="28575">
                <a:solidFill>
                  <a:srgbClr val="C00000"/>
                </a:solidFill>
              </a:ln>
            </c:spPr>
          </c:dPt>
          <c:dPt>
            <c:idx val="2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1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n w="28575">
                <a:solidFill>
                  <a:srgbClr val="FF0000"/>
                </a:solidFill>
              </a:ln>
            </c:spPr>
          </c:dPt>
          <c:dPt>
            <c:idx val="11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n w="28575">
                <a:solidFill>
                  <a:srgbClr val="FF0000"/>
                </a:solidFill>
              </a:ln>
            </c:spPr>
          </c:dPt>
          <c:dPt>
            <c:idx val="12"/>
            <c:spPr>
              <a:solidFill>
                <a:srgbClr val="FF0000"/>
              </a:solidFill>
            </c:spPr>
          </c:dPt>
          <c:dPt>
            <c:idx val="13"/>
            <c:spPr>
              <a:solidFill>
                <a:srgbClr val="FF0000"/>
              </a:solidFill>
            </c:spPr>
          </c:dPt>
          <c:dPt>
            <c:idx val="14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n w="28575"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0.17222222222222244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6111111111110888E-2"/>
                  <c:y val="8.4941083036445133E-17"/>
                </c:manualLayout>
              </c:layout>
              <c:showVal val="1"/>
            </c:dLbl>
            <c:dLbl>
              <c:idx val="2"/>
              <c:layout>
                <c:manualLayout>
                  <c:x val="0.13611111111111121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.19166666666666668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0.15833333333333369"/>
                  <c:y val="-9.2664070127001091E-3"/>
                </c:manualLayout>
              </c:layout>
              <c:showVal val="1"/>
            </c:dLbl>
            <c:dLbl>
              <c:idx val="5"/>
              <c:layout>
                <c:manualLayout>
                  <c:x val="6.9444444444444434E-2"/>
                  <c:y val="-4.6332035063500424E-3"/>
                </c:manualLayout>
              </c:layout>
              <c:showVal val="1"/>
            </c:dLbl>
            <c:dLbl>
              <c:idx val="6"/>
              <c:layout>
                <c:manualLayout>
                  <c:x val="0.14722222222222248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0.1166666666666667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0.1111111111111111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0.16388888888888889"/>
                  <c:y val="9.2664070127001091E-3"/>
                </c:manualLayout>
              </c:layout>
              <c:showVal val="1"/>
            </c:dLbl>
            <c:dLbl>
              <c:idx val="10"/>
              <c:layout>
                <c:manualLayout>
                  <c:x val="0.14166666666666666"/>
                  <c:y val="0"/>
                </c:manualLayout>
              </c:layout>
              <c:showVal val="1"/>
            </c:dLbl>
            <c:dLbl>
              <c:idx val="11"/>
              <c:layout>
                <c:manualLayout>
                  <c:x val="0.16666666666666666"/>
                  <c:y val="-9.2664070127001091E-3"/>
                </c:manualLayout>
              </c:layout>
              <c:showVal val="1"/>
            </c:dLbl>
            <c:dLbl>
              <c:idx val="12"/>
              <c:layout>
                <c:manualLayout>
                  <c:x val="6.3888888888888884E-2"/>
                  <c:y val="0"/>
                </c:manualLayout>
              </c:layout>
              <c:showVal val="1"/>
            </c:dLbl>
            <c:dLbl>
              <c:idx val="13"/>
              <c:layout>
                <c:manualLayout>
                  <c:x val="6.666666666666668E-2"/>
                  <c:y val="0"/>
                </c:manualLayout>
              </c:layout>
              <c:showVal val="1"/>
            </c:dLbl>
            <c:dLbl>
              <c:idx val="14"/>
              <c:layout>
                <c:manualLayout>
                  <c:x val="0.21981452318460193"/>
                  <c:y val="4.2053636598868419E-2"/>
                </c:manualLayout>
              </c:layout>
              <c:showVal val="1"/>
            </c:dLbl>
            <c:showVal val="1"/>
          </c:dLbls>
          <c:cat>
            <c:strRef>
              <c:f>美国发电成本!$A$39:$A$53</c:f>
              <c:strCache>
                <c:ptCount val="15"/>
                <c:pt idx="0">
                  <c:v>天然气调峰电厂</c:v>
                </c:pt>
                <c:pt idx="1">
                  <c:v>天然气联合循环</c:v>
                </c:pt>
                <c:pt idx="2">
                  <c:v>燃煤火电</c:v>
                </c:pt>
                <c:pt idx="3">
                  <c:v>整体煤气化联合循环</c:v>
                </c:pt>
                <c:pt idx="4">
                  <c:v>核电</c:v>
                </c:pt>
                <c:pt idx="5">
                  <c:v>风电</c:v>
                </c:pt>
                <c:pt idx="6">
                  <c:v>燃料电池发电</c:v>
                </c:pt>
                <c:pt idx="7">
                  <c:v>地热发电</c:v>
                </c:pt>
                <c:pt idx="8">
                  <c:v>生物质发电</c:v>
                </c:pt>
                <c:pt idx="9">
                  <c:v>带储能塔式光热</c:v>
                </c:pt>
                <c:pt idx="10">
                  <c:v>社区光伏电站</c:v>
                </c:pt>
                <c:pt idx="11">
                  <c:v>商业屋顶电站</c:v>
                </c:pt>
                <c:pt idx="12">
                  <c:v>多晶硅大型地面光伏</c:v>
                </c:pt>
                <c:pt idx="13">
                  <c:v>薄膜大型地面光伏</c:v>
                </c:pt>
                <c:pt idx="14">
                  <c:v>居民屋顶光伏</c:v>
                </c:pt>
              </c:strCache>
            </c:strRef>
          </c:cat>
          <c:val>
            <c:numRef>
              <c:f>美国发电成本!$E$39:$E$53</c:f>
              <c:numCache>
                <c:formatCode>0.00_ </c:formatCode>
                <c:ptCount val="15"/>
                <c:pt idx="0">
                  <c:v>1.4235080999999976</c:v>
                </c:pt>
                <c:pt idx="1">
                  <c:v>0.52873157999999987</c:v>
                </c:pt>
                <c:pt idx="2">
                  <c:v>0.96934122999999983</c:v>
                </c:pt>
                <c:pt idx="3">
                  <c:v>1.56585891</c:v>
                </c:pt>
                <c:pt idx="4">
                  <c:v>1.24048563</c:v>
                </c:pt>
                <c:pt idx="5">
                  <c:v>0.40671660000000026</c:v>
                </c:pt>
                <c:pt idx="6">
                  <c:v>1.132027870000001</c:v>
                </c:pt>
                <c:pt idx="7">
                  <c:v>0.79309736999999958</c:v>
                </c:pt>
                <c:pt idx="8">
                  <c:v>0.77276154000000052</c:v>
                </c:pt>
                <c:pt idx="9">
                  <c:v>1.2269284099999986</c:v>
                </c:pt>
                <c:pt idx="10">
                  <c:v>1.0167914999999983</c:v>
                </c:pt>
                <c:pt idx="11">
                  <c:v>1.31505034</c:v>
                </c:pt>
                <c:pt idx="12">
                  <c:v>0.35926633000000002</c:v>
                </c:pt>
                <c:pt idx="13">
                  <c:v>0.32537328000000054</c:v>
                </c:pt>
                <c:pt idx="14">
                  <c:v>2.1623765899999996</c:v>
                </c:pt>
              </c:numCache>
            </c:numRef>
          </c:val>
        </c:ser>
        <c:gapWidth val="50"/>
        <c:overlap val="100"/>
        <c:axId val="90836992"/>
        <c:axId val="90839296"/>
      </c:barChart>
      <c:catAx>
        <c:axId val="90836992"/>
        <c:scaling>
          <c:orientation val="minMax"/>
        </c:scaling>
        <c:axPos val="l"/>
        <c:tickLblPos val="nextTo"/>
        <c:crossAx val="90839296"/>
        <c:crosses val="autoZero"/>
        <c:auto val="1"/>
        <c:lblAlgn val="ctr"/>
        <c:lblOffset val="100"/>
      </c:catAx>
      <c:valAx>
        <c:axId val="90839296"/>
        <c:scaling>
          <c:orientation val="minMax"/>
          <c:max val="3.5"/>
        </c:scaling>
        <c:delete val="1"/>
        <c:axPos val="b"/>
        <c:majorGridlines/>
        <c:numFmt formatCode="0.00_ " sourceLinked="1"/>
        <c:tickLblPos val="none"/>
        <c:crossAx val="90836992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E43C-D370-4044-8CBE-1A3BCE95D5D6}" type="datetimeFigureOut">
              <a:rPr lang="zh-CN" altLang="en-US" smtClean="0"/>
              <a:pPr/>
              <a:t>2018/11/19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3EFA-12C5-4AD1-AAEF-A30856526E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CB8-F71C-4EEB-ABAB-9BE35906F8B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CB8-F71C-4EEB-ABAB-9BE35906F8B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CD656-41F2-4A37-B664-1ADD77D8EDB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CD656-41F2-4A37-B664-1ADD77D8EDB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CB8-F71C-4EEB-ABAB-9BE35906F8B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4CB8-F71C-4EEB-ABAB-9BE35906F8B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7E1F-21EA-4569-9752-CEA41A0B6393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D62E-BED0-4A81-8173-01E9F948D9A1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9B6F-BF38-456F-83C2-CD15638077D8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795E-9CC2-4266-A5EB-520FAFE5791A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2CB-1920-4445-9306-0BFF6ECCDAA2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6DF-0B94-4B90-9E36-B0341965DB2B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D6F3-ACDD-44BB-AF8B-8D82A1CAA17B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82BA-0382-402F-938E-567735CE57D9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42C2-A87B-4C25-BEAB-EF014A3FB9D2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23D4-2AE0-4CDB-B78A-611F80172396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246A-DAB8-4AEA-9EC8-C4CA2F6FB2E0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DE1E-F5F3-430D-8727-94D88CF4377C}" type="datetime1">
              <a:rPr lang="zh-CN" altLang="en-US" smtClean="0"/>
              <a:t>2018/11/19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FA4BE-2556-4100-9E2C-1A8272AD91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7.jpeg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hxp@china5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CB113-5C8A-404D-9BD5-66D75FAF4B6B}" type="slidenum">
              <a:rPr lang="en-US" altLang="zh-CN"/>
              <a:pPr>
                <a:defRPr/>
              </a:pPr>
              <a:t>1</a:t>
            </a:fld>
            <a:endParaRPr lang="en-US" altLang="zh-CN" dirty="0"/>
          </a:p>
        </p:txBody>
      </p:sp>
      <p:pic>
        <p:nvPicPr>
          <p:cNvPr id="18436" name="Picture 4" descr="china5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7502"/>
            <a:ext cx="1512168" cy="3775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843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26875" y="3579862"/>
            <a:ext cx="4817125" cy="850118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中国能源研究会分布式能源专委会秘书长</a:t>
            </a:r>
            <a:endParaRPr lang="en-US" altLang="zh-CN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l">
              <a:spcBef>
                <a:spcPts val="600"/>
              </a:spcBef>
            </a:pP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智慧城市部级协调组专家委员会    专家</a:t>
            </a:r>
            <a:endParaRPr lang="en-US" altLang="zh-CN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l">
              <a:spcBef>
                <a:spcPts val="600"/>
              </a:spcBef>
            </a:pP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中国能源网 首席研究员</a:t>
            </a: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       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韩晓平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928814" y="2786583"/>
            <a:ext cx="5286375" cy="119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584" y="964419"/>
            <a:ext cx="7560840" cy="1714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未来城市智慧能源发展形态</a:t>
            </a:r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展望</a:t>
            </a:r>
            <a:endParaRPr lang="en-US" altLang="zh-CN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——2018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上海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能源革命与创新发展论坛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15607"/>
            <a:ext cx="1728192" cy="1766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1.mybjx.net/news/UploadFile/201803/2018032809402964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00"/>
            <a:ext cx="9144000" cy="4357700"/>
          </a:xfrm>
          <a:prstGeom prst="rect">
            <a:avLst/>
          </a:prstGeom>
          <a:noFill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9B89-662D-4C37-9A3D-D1727DBC51E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1868" y="135730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新增容量</a:t>
            </a:r>
            <a:endParaRPr lang="zh-CN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43577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退役容量</a:t>
            </a:r>
            <a:endParaRPr lang="zh-CN" altLang="en-US" sz="2000" b="1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539750" y="750081"/>
            <a:ext cx="64087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51520" y="195488"/>
            <a:ext cx="7848872" cy="44658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2017</a:t>
            </a: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年美公营电力新增与退役发电容量</a:t>
            </a:r>
          </a:p>
        </p:txBody>
      </p:sp>
      <p:pic>
        <p:nvPicPr>
          <p:cNvPr id="9" name="Picture 5" descr="china5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87476"/>
            <a:ext cx="1008112" cy="2553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矩形 9"/>
          <p:cNvSpPr/>
          <p:nvPr/>
        </p:nvSpPr>
        <p:spPr>
          <a:xfrm>
            <a:off x="6804248" y="4536504"/>
            <a:ext cx="2339752" cy="555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9B89-662D-4C37-9A3D-D1727DBC51E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04248" y="555528"/>
            <a:ext cx="2339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1F497D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（人民币元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/kWh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）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539750" y="750081"/>
            <a:ext cx="64087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539552" y="214298"/>
            <a:ext cx="6120680" cy="5357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2016/2017</a:t>
            </a: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年美国各种发电成本</a:t>
            </a:r>
            <a:r>
              <a:rPr lang="zh-CN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（</a:t>
            </a:r>
            <a:r>
              <a:rPr lang="en-US" altLang="zh-CN" dirty="0" smtClean="0">
                <a:solidFill>
                  <a:srgbClr val="002060"/>
                </a:solidFill>
                <a:ea typeface="楷体" pitchFamily="49" charset="-122"/>
                <a:cs typeface="+mj-cs"/>
              </a:rPr>
              <a:t>EIA/</a:t>
            </a:r>
            <a:r>
              <a:rPr lang="en-US" altLang="zh-CN" dirty="0" smtClean="0"/>
              <a:t> LAZARD </a:t>
            </a:r>
            <a:r>
              <a:rPr lang="zh-CN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）</a:t>
            </a:r>
          </a:p>
        </p:txBody>
      </p:sp>
      <p:pic>
        <p:nvPicPr>
          <p:cNvPr id="9" name="Picture 5" descr="china5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87475"/>
            <a:ext cx="936104" cy="2553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12" name="图表 11"/>
          <p:cNvGraphicFramePr/>
          <p:nvPr/>
        </p:nvGraphicFramePr>
        <p:xfrm>
          <a:off x="0" y="915567"/>
          <a:ext cx="4572000" cy="422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4572000" y="915567"/>
          <a:ext cx="4572000" cy="422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特斯拉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3"/>
            <a:ext cx="3677535" cy="1553759"/>
          </a:xfrm>
          <a:prstGeom prst="rect">
            <a:avLst/>
          </a:prstGeom>
        </p:spPr>
      </p:pic>
      <p:pic>
        <p:nvPicPr>
          <p:cNvPr id="13" name="图片 12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3" y="2"/>
            <a:ext cx="3214678" cy="1607337"/>
          </a:xfrm>
          <a:prstGeom prst="rect">
            <a:avLst/>
          </a:prstGeom>
        </p:spPr>
      </p:pic>
      <p:pic>
        <p:nvPicPr>
          <p:cNvPr id="15" name="图片 14" descr="特斯拉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11" y="12"/>
            <a:ext cx="3534455" cy="1768091"/>
          </a:xfrm>
          <a:prstGeom prst="rect">
            <a:avLst/>
          </a:prstGeom>
        </p:spPr>
      </p:pic>
      <p:pic>
        <p:nvPicPr>
          <p:cNvPr id="4" name="内容占位符 3" descr="特斯拉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156176" y="3053956"/>
            <a:ext cx="2987838" cy="2089544"/>
          </a:xfrm>
        </p:spPr>
      </p:pic>
      <p:pic>
        <p:nvPicPr>
          <p:cNvPr id="8" name="图片 7" descr="特斯拉充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14994"/>
            <a:ext cx="2699792" cy="2128510"/>
          </a:xfrm>
          <a:prstGeom prst="rect">
            <a:avLst/>
          </a:prstGeom>
        </p:spPr>
      </p:pic>
      <p:pic>
        <p:nvPicPr>
          <p:cNvPr id="9" name="图片 8" descr="特斯拉充电墙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553759"/>
            <a:ext cx="4214810" cy="1500198"/>
          </a:xfrm>
          <a:prstGeom prst="rect">
            <a:avLst/>
          </a:prstGeom>
        </p:spPr>
      </p:pic>
      <p:pic>
        <p:nvPicPr>
          <p:cNvPr id="16" name="图片 15" descr="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1" y="1562123"/>
            <a:ext cx="4929190" cy="1491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1500210"/>
            <a:ext cx="578647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为每一个美国家庭提供一辆电动汽车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图片 10" descr="b.jpg"/>
          <p:cNvPicPr>
            <a:picLocks noChangeAspect="1"/>
          </p:cNvPicPr>
          <p:nvPr/>
        </p:nvPicPr>
        <p:blipFill>
          <a:blip r:embed="rId9" cstate="print"/>
          <a:srcRect l="5040" t="28560" r="13061" b="12641"/>
          <a:stretch>
            <a:fillRect/>
          </a:stretch>
        </p:blipFill>
        <p:spPr>
          <a:xfrm>
            <a:off x="2699792" y="3003798"/>
            <a:ext cx="3456384" cy="2139702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45847"/>
            <a:ext cx="4499992" cy="299765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9B89-662D-4C37-9A3D-D1727DBC51E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8" name="图片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63222"/>
            <a:ext cx="3571868" cy="2980278"/>
          </a:xfrm>
          <a:prstGeom prst="rect">
            <a:avLst/>
          </a:prstGeom>
        </p:spPr>
      </p:pic>
      <p:pic>
        <p:nvPicPr>
          <p:cNvPr id="9" name="图片 8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4" y="2571752"/>
            <a:ext cx="1714511" cy="2250297"/>
          </a:xfrm>
          <a:prstGeom prst="rect">
            <a:avLst/>
          </a:prstGeom>
        </p:spPr>
      </p:pic>
      <p:pic>
        <p:nvPicPr>
          <p:cNvPr id="11" name="图片 10" descr="620x0_1_autohomecar__wKgH31gWqLqAY1zxAByECPeBacc7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"/>
            <a:ext cx="4714876" cy="2214563"/>
          </a:xfrm>
          <a:prstGeom prst="rect">
            <a:avLst/>
          </a:prstGeom>
        </p:spPr>
      </p:pic>
      <p:pic>
        <p:nvPicPr>
          <p:cNvPr id="15" name="图片 14" descr="620x0_1_autohomecar__wKjBzlgWqMWANEQQAAuDxhCAFZ82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5" y="15"/>
            <a:ext cx="4357686" cy="2196719"/>
          </a:xfrm>
          <a:prstGeom prst="rect">
            <a:avLst/>
          </a:prstGeom>
        </p:spPr>
      </p:pic>
      <p:pic>
        <p:nvPicPr>
          <p:cNvPr id="13" name="图片 12" descr="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5" y="1563640"/>
            <a:ext cx="2549259" cy="136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779664"/>
            <a:ext cx="659566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为每一个美国家庭安装一个光伏太阳能屋顶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9B89-662D-4C37-9A3D-D1727DBC51E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428596" y="696503"/>
            <a:ext cx="64087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Picture 5" descr="china5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50031"/>
            <a:ext cx="1079798" cy="2553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85720" y="160726"/>
            <a:ext cx="4214272" cy="482199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特斯拉超级充电宝</a:t>
            </a:r>
            <a:r>
              <a:rPr lang="en-US" altLang="zh-CN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Powerwall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803659"/>
            <a:ext cx="63722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家庭用</a:t>
            </a:r>
            <a:r>
              <a:rPr lang="en-US" altLang="zh-CN" sz="1600" dirty="0" err="1" smtClean="0">
                <a:solidFill>
                  <a:schemeClr val="tx2">
                    <a:lumMod val="50000"/>
                  </a:schemeClr>
                </a:solidFill>
              </a:rPr>
              <a:t>Powerwall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产品将推出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7kWh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以及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10kWh 2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种容量，售价分别为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3000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美元以及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3500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美元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3525" indent="-263525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特斯拉分析，电视、房间照明耗电功率约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为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0.1kWh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；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冰箱每天耗电约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4.8kWh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；每次洗衣及烘衣亦需耗电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2.3kWh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及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3.3kWh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；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3525" indent="-263525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en-US" altLang="zh-CN" sz="1600" dirty="0" err="1" smtClean="0">
                <a:solidFill>
                  <a:schemeClr val="tx2">
                    <a:lumMod val="50000"/>
                  </a:schemeClr>
                </a:solidFill>
              </a:rPr>
              <a:t>Powerwall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 2.0--14kWh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储电量，额定输出功率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5kW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，自带逆变器（直流变交流），可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安在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室内外，重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110kg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，可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块并联，售价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5500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美元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3525" indent="-263525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对企业用户提供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500kWh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至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万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kWh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的储电系统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图片 14" descr="131508046.png"/>
          <p:cNvPicPr>
            <a:picLocks noChangeAspect="1"/>
          </p:cNvPicPr>
          <p:nvPr/>
        </p:nvPicPr>
        <p:blipFill>
          <a:blip r:embed="rId3" cstate="print"/>
          <a:srcRect l="16901" r="18310"/>
          <a:stretch>
            <a:fillRect/>
          </a:stretch>
        </p:blipFill>
        <p:spPr>
          <a:xfrm>
            <a:off x="6516218" y="915567"/>
            <a:ext cx="2519777" cy="1800200"/>
          </a:xfrm>
          <a:prstGeom prst="rect">
            <a:avLst/>
          </a:prstGeom>
        </p:spPr>
      </p:pic>
      <p:pic>
        <p:nvPicPr>
          <p:cNvPr id="17" name="图片 16" descr="131508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4932"/>
            <a:ext cx="3275856" cy="2218568"/>
          </a:xfrm>
          <a:prstGeom prst="rect">
            <a:avLst/>
          </a:prstGeom>
        </p:spPr>
      </p:pic>
      <p:pic>
        <p:nvPicPr>
          <p:cNvPr id="13" name="图片 12" descr="特斯拉充电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1" y="2931791"/>
            <a:ext cx="3491881" cy="2211711"/>
          </a:xfrm>
          <a:prstGeom prst="rect">
            <a:avLst/>
          </a:prstGeom>
        </p:spPr>
      </p:pic>
      <p:pic>
        <p:nvPicPr>
          <p:cNvPr id="18" name="图片 17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931790"/>
            <a:ext cx="2808312" cy="1728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1538" y="4661314"/>
            <a:ext cx="578647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为每一个美国家庭提供一个超级充电宝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9582"/>
            <a:ext cx="8643998" cy="3536181"/>
          </a:xfrm>
        </p:spPr>
        <p:txBody>
          <a:bodyPr>
            <a:noAutofit/>
          </a:bodyPr>
          <a:lstStyle/>
          <a:p>
            <a:pPr marL="360363" indent="-360363">
              <a:spcBef>
                <a:spcPts val="600"/>
              </a:spcBef>
              <a:spcAft>
                <a:spcPts val="600"/>
              </a:spcAft>
              <a:buClr>
                <a:srgbClr val="9A0000"/>
              </a:buClr>
              <a:buSzPct val="70000"/>
              <a:buNone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纽约州能源和金融委员会主席理查德</a:t>
            </a:r>
            <a:r>
              <a:rPr lang="en-US" altLang="zh-CN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·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柯福门认为：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Clr>
                <a:srgbClr val="9A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将现有电网改造成分布式平台，促进大型公用事业公司与创新者合作，而不是与他们竞争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Clr>
                <a:srgbClr val="9A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我们应搭建复合型电网，它不仅有传统中心电站的可靠性和成本效益，还具有分布式解决方案的创新性和弹性，并且在电网中电能可以多方向传输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Clr>
                <a:srgbClr val="9A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对于电能的供应商和个人而言，双向的电能传输意味着，人们也许马上就可以直接购买当地生产的绿色能源；这些绿色能源来自个人的太阳能板发电，或者现有技术设施上搭建的微电网</a:t>
            </a: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Clr>
                <a:srgbClr val="9A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我们希望未来的电网完全摆脱现在的样子，而且一旦一切顺利的话，作为消费者的你就不再是消费者了，而是生产型消费者（</a:t>
            </a:r>
            <a:r>
              <a:rPr lang="en-US" altLang="zh-CN" sz="1600" b="1" dirty="0" err="1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prosumer</a:t>
            </a:r>
            <a:r>
              <a:rPr lang="en-US" altLang="zh-CN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-Producer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生产者和</a:t>
            </a:r>
            <a:r>
              <a:rPr lang="en-US" altLang="zh-CN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Consumer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消费者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）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360363" indent="-360363">
              <a:spcBef>
                <a:spcPts val="600"/>
              </a:spcBef>
              <a:spcAft>
                <a:spcPts val="600"/>
              </a:spcAft>
              <a:buClr>
                <a:srgbClr val="9A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华文楷体" pitchFamily="2" charset="-122"/>
              </a:rPr>
              <a:t>未来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华文楷体" pitchFamily="2" charset="-122"/>
              </a:rPr>
              <a:t>还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华文楷体" pitchFamily="2" charset="-122"/>
              </a:rPr>
              <a:t>将出现大量“投资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华文楷体" pitchFamily="2" charset="-122"/>
              </a:rPr>
              <a:t>-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华文楷体" pitchFamily="2" charset="-122"/>
              </a:rPr>
              <a:t>生产型消费者”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596" y="160745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A0000"/>
              </a:buClr>
              <a:buSzPct val="70000"/>
            </a:pP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未来电网将服务于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“投资生产型消费者”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00034" y="696503"/>
            <a:ext cx="64087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4" descr="china5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50031"/>
            <a:ext cx="1079798" cy="27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71472" y="699542"/>
            <a:ext cx="64087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500034" y="160720"/>
            <a:ext cx="8229600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电动汽车将彻底颠覆游戏规则</a:t>
            </a:r>
          </a:p>
        </p:txBody>
      </p:sp>
      <p:pic>
        <p:nvPicPr>
          <p:cNvPr id="10" name="Picture 5" descr="china5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50031"/>
            <a:ext cx="1007790" cy="2553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285720" y="857247"/>
            <a:ext cx="857256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2017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年中国销售电动汽车主力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车型续航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里程在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200-300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公里；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2018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年达到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400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公里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；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2019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年达到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500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公里，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2020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以后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500-600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公里是标配；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2022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600-800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公里，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2025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年充一次电续航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1000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公里将不再是梦想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动力电池功率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质量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密度目前为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300Wh/kg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2020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将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达到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350Wh/kg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2022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年可能达到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500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Wh/kg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。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从材料科学角度，理论上可以达到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5kWh/kg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，而更新的技术都在研发之中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电池能量密度的提升和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在线充电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技术的进步，电动汽车正在从乘用车向卡车市场延伸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电动汽车将成为移动能源载体，实现能源随着需求自由流动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动力电池梯级利用，将电动汽车和分布式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能源、分布式电网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5G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网络基站与物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联网将成为主流能源供应模式。汽车共享将与智能电网完全融合，构成智慧能源新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体系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换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电模式将电动汽车和动力电池分离，将成为电动汽车和分布式储能的重要应用模式，电池将构建“弹性移动能源互联网”，实现与电网和需求互动模式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5G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通讯将实现汽车的全智能化自动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驾驶，同时需要电网具有高度智慧互动性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国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网成立电动汽车公司，将可能成为未来全球最大的电动汽车服务商和</a:t>
            </a:r>
            <a:r>
              <a:rPr lang="en-US" altLang="zh-CN" sz="1600" b="1" dirty="0" smtClean="0">
                <a:solidFill>
                  <a:schemeClr val="tx2">
                    <a:lumMod val="50000"/>
                  </a:schemeClr>
                </a:solidFill>
              </a:rPr>
              <a:t>5G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通讯服务商</a:t>
            </a:r>
            <a:endParaRPr lang="en-US" altLang="zh-CN" sz="16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9B89-662D-4C37-9A3D-D1727DBC51E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829794"/>
            <a:ext cx="8429684" cy="1534046"/>
          </a:xfrm>
        </p:spPr>
        <p:txBody>
          <a:bodyPr>
            <a:noAutofit/>
          </a:bodyPr>
          <a:lstStyle/>
          <a:p>
            <a:pPr marL="0" indent="0">
              <a:buClr>
                <a:srgbClr val="9A0000"/>
              </a:buClr>
              <a:buSzPct val="70000"/>
              <a:buNone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     我们都仍在思考线性世界的事情，可问题在于，周边发生的很多事情已将我们带到非线性的世界，能源、电力行业和其他传统经济领域一样，本质上都已不能适应世界非线性的转变。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 marL="0" indent="0">
              <a:buClr>
                <a:srgbClr val="9A0000"/>
              </a:buClr>
              <a:buSzPct val="70000"/>
              <a:buNone/>
            </a:pPr>
            <a:r>
              <a:rPr lang="en-US" altLang="zh-CN" sz="2000" b="1" dirty="0" smtClean="0">
                <a:solidFill>
                  <a:srgbClr val="C00000"/>
                </a:solidFill>
              </a:rPr>
              <a:t>	            </a:t>
            </a:r>
            <a:r>
              <a:rPr lang="en-US" altLang="zh-CN" sz="2000" b="1" dirty="0" smtClean="0">
                <a:solidFill>
                  <a:schemeClr val="tx2">
                    <a:lumMod val="50000"/>
                  </a:schemeClr>
                </a:solidFill>
              </a:rPr>
              <a:t>——</a:t>
            </a: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纽约州能源和金融部门主席理查德</a:t>
            </a:r>
            <a:r>
              <a:rPr lang="en-US" altLang="zh-CN" sz="2000" b="1" dirty="0" smtClean="0">
                <a:solidFill>
                  <a:schemeClr val="tx2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·</a:t>
            </a: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柯福门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图片 5" descr="timgAI0HZ3P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59832" cy="1599642"/>
          </a:xfrm>
          <a:prstGeom prst="rect">
            <a:avLst/>
          </a:prstGeom>
        </p:spPr>
      </p:pic>
      <p:pic>
        <p:nvPicPr>
          <p:cNvPr id="7" name="图片 6" descr="污染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5"/>
            <a:ext cx="3059832" cy="1604195"/>
          </a:xfrm>
          <a:prstGeom prst="rect">
            <a:avLst/>
          </a:prstGeom>
        </p:spPr>
      </p:pic>
      <p:pic>
        <p:nvPicPr>
          <p:cNvPr id="8" name="图片 7" descr="龙卷风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0"/>
            <a:ext cx="3155950" cy="1599642"/>
          </a:xfrm>
          <a:prstGeom prst="rect">
            <a:avLst/>
          </a:prstGeom>
        </p:spPr>
      </p:pic>
      <p:pic>
        <p:nvPicPr>
          <p:cNvPr id="9" name="图片 8" descr="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435848"/>
            <a:ext cx="2736304" cy="1707663"/>
          </a:xfrm>
          <a:prstGeom prst="rect">
            <a:avLst/>
          </a:prstGeom>
        </p:spPr>
      </p:pic>
      <p:pic>
        <p:nvPicPr>
          <p:cNvPr id="10" name="图片 9" descr="d02788e9b33e14c0be17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435846"/>
            <a:ext cx="2880320" cy="1707654"/>
          </a:xfrm>
          <a:prstGeom prst="rect">
            <a:avLst/>
          </a:prstGeom>
        </p:spPr>
      </p:pic>
      <p:pic>
        <p:nvPicPr>
          <p:cNvPr id="11" name="图片 10" descr="2e58bbb16dcc2cbda3b30d360cc8ae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3435848"/>
            <a:ext cx="2376264" cy="1707675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539552" y="627534"/>
            <a:ext cx="64801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3479"/>
            <a:ext cx="8013576" cy="50405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支撑人类文明的基础正在发生什么变化？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71552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rgbClr val="C00000"/>
                </a:solidFill>
              </a:rPr>
              <a:t>能源、信息、交通、建筑、金融和生态的智慧融合正在发生根本性颠覆</a:t>
            </a:r>
            <a:endParaRPr lang="en-US" altLang="zh-CN" sz="1600" b="1" dirty="0" smtClean="0">
              <a:solidFill>
                <a:srgbClr val="C00000"/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智慧能源：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分布式能源将无处不在，人类可以利用一切资源来就地转换能源，并储存这些能源保障整个智慧社会的运行。能源将不再是一个独立的行业，而是每个行业、每个企业、每个建筑和每个家庭的一部分，能源生产和消费将不再被分割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智慧信息：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5G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网络普及，物联网覆盖，大数据应用和人工智能的发展，将改变所有的行业，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数据交互将无处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不在，物联网和大数据将使我们从感知到先知先觉，避免各种错误发生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智慧交通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：电动汽车不仅可以无人驾驶，不仅是交通工具，而且它将是电网的组成部分，可再生能源将随着需求而自由流动；能够无人驾驶的交通工具不仅是汽车，越来越多的人可以乘坐智慧无人机飞来飞去；</a:t>
            </a:r>
            <a:endParaRPr lang="zh-CN" alt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智慧建筑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：感知化、互动化、生态化、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个性化、模块化、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集约化，以及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节能、供能和储能一体化，充分满足人们生产生活的需求和变化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智慧金融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：随着能源、信息、交通和建筑的智慧化，特别是区块链技术的发展，现有的金融体系将发生翻天覆地的变化，一个高度信用化的无中间层的投融资体制将逐步形成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智慧生态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：随着技术的发展，生态的保护、修复和再造，以及满足人类对文化、健康、教育等需求的生态系统，将和能源、信息、交通、建筑被重构</a:t>
            </a:r>
            <a:endParaRPr lang="zh-CN" altLang="en-US" sz="1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539552" y="699542"/>
            <a:ext cx="64801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3478"/>
            <a:ext cx="8013576" cy="50405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关于对城市化的再认识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49650"/>
            <a:ext cx="849694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城市化源自工业化，是工业化大生产和社会大分工，以及分工的不断细化，需要人类更加聚集的产物。同时，人口集中居住也可为人们带来能源、信息、交通、居住、金融，以及教育、医疗、娱乐等方面的集中服务。是工业时代规模效益的高度集中体现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城市化也给人类社会发展带来的巨大的挑战和困惑，交通拥堵、空气污染、社会治安、心理压抑等问题越发难以解决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发达国家从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70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年代提出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《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增长的极限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》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，此后开始随着交通和通讯技术的进步，人口出现向郊区回流，并不断向远郊和乡村扩延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信息时代的城市化理念和工业时代是否继续一脉相承？我们是否还需要继续追求工业时代的城市化进程？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或者今天我们说的城市化是否内涵已经发生了完全的变化？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被动式能源建筑一体化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使人们没有必要再依赖大电网、集中供热和燃气管网供能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；</a:t>
            </a:r>
            <a:r>
              <a:rPr lang="en-US" altLang="zh-CN" sz="1600" b="1" dirty="0" smtClean="0">
                <a:solidFill>
                  <a:schemeClr val="tx2">
                    <a:lumMod val="50000"/>
                  </a:schemeClr>
                </a:solidFill>
              </a:rPr>
              <a:t> 5G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网络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支撑的互联网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教育、医疗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等社会服务体系将会逐步去中心化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；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无人驾驶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电动立体交通为远离城市的人们提供了更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便捷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的交通体验；分布式能源系统支持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农业智能化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耕种和养殖、种植，以及农产品智能加工和智能配送；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区块链金融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支撑无中心信用投资体系；人工智能制造和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3D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打印将制造业更加贴近需求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城市和农村将不再存在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二元化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差别，人们或更加向往乡村更现代化的便捷生活</a:t>
            </a:r>
            <a:endParaRPr lang="zh-CN" altLang="en-US" sz="1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5" descr="china5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87475"/>
            <a:ext cx="936104" cy="2553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4EF0D-7139-4B5F-80DD-43447B97AA1E}" type="slidenum">
              <a:rPr lang="en-US" altLang="zh-CN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5486"/>
            <a:ext cx="8229600" cy="50405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IBM CEO</a:t>
            </a:r>
            <a:r>
              <a:rPr lang="zh-CN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彭明盛的“智慧的地球”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91630"/>
            <a:ext cx="8678863" cy="3077766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高科技使用越来越普遍；世界将连为一体；所有的事物都变得智能</a:t>
            </a:r>
          </a:p>
          <a:p>
            <a:pPr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智慧地球三要素，即“</a:t>
            </a:r>
            <a:r>
              <a:rPr lang="en-US" altLang="zh-CN" sz="1600" dirty="0" smtClean="0">
                <a:solidFill>
                  <a:srgbClr val="000066"/>
                </a:solidFill>
                <a:latin typeface="宋体" charset="-122"/>
              </a:rPr>
              <a:t>3I”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：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物联化、互联化、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智能化</a:t>
            </a:r>
            <a:endParaRPr lang="en-US" altLang="zh-CN" sz="1600" dirty="0" smtClean="0">
              <a:solidFill>
                <a:srgbClr val="000066"/>
              </a:solidFill>
              <a:latin typeface="宋体" charset="-122"/>
            </a:endParaRPr>
          </a:p>
          <a:p>
            <a:pPr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从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互联网到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“物联网”</a:t>
            </a:r>
            <a:r>
              <a:rPr lang="en-US" altLang="zh-CN" sz="1600" dirty="0" smtClean="0">
                <a:solidFill>
                  <a:srgbClr val="000066"/>
                </a:solidFill>
                <a:latin typeface="宋体" charset="-122"/>
              </a:rPr>
              <a:t> 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时代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，世界的智慧化将实现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“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无所不在的连接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”</a:t>
            </a:r>
            <a:endParaRPr lang="zh-CN" altLang="en-US" sz="1600" dirty="0" smtClean="0">
              <a:solidFill>
                <a:srgbClr val="000066"/>
              </a:solidFill>
              <a:latin typeface="宋体" charset="-122"/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智慧能源：据美国能源部研究，由于电网效率低下而造成的电能损失高达总电能的</a:t>
            </a:r>
            <a:r>
              <a:rPr lang="en-US" altLang="zh-CN" sz="1600" dirty="0" smtClean="0">
                <a:solidFill>
                  <a:srgbClr val="000066"/>
                </a:solidFill>
                <a:latin typeface="宋体" charset="-122"/>
              </a:rPr>
              <a:t>67%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。为此，美国得克萨斯州、丹麦、澳大利亚和意大利的公共事业公司正在建设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新型数字化电网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，以便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对能源系统进行实时监测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。这不仅有助于他们更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迅速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地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修复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供电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故障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，而且有助于他们更“智慧”地获取和分配电力。消费者也能够加强他们对能源消耗的掌控</a:t>
            </a:r>
            <a:r>
              <a:rPr lang="en-US" altLang="zh-CN" sz="1600" dirty="0" smtClean="0">
                <a:solidFill>
                  <a:srgbClr val="000066"/>
                </a:solidFill>
                <a:latin typeface="宋体" charset="-122"/>
              </a:rPr>
              <a:t>——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每户最多可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减少</a:t>
            </a:r>
            <a:r>
              <a:rPr lang="en-US" altLang="zh-CN" sz="1600" b="1" dirty="0" smtClean="0">
                <a:solidFill>
                  <a:srgbClr val="000066"/>
                </a:solidFill>
                <a:latin typeface="宋体" charset="-122"/>
              </a:rPr>
              <a:t>25%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的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能源花费</a:t>
            </a:r>
            <a:r>
              <a:rPr lang="en-US" altLang="zh-CN" sz="1600" dirty="0" smtClean="0">
                <a:solidFill>
                  <a:srgbClr val="000066"/>
                </a:solidFill>
                <a:latin typeface="宋体" charset="-122"/>
              </a:rPr>
              <a:t>——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而且“智慧能源”管理还能够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改善可靠性、服务、效率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乃至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法令透明度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。另外还有可能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合并传统能源和新能源</a:t>
            </a:r>
            <a:r>
              <a:rPr lang="en-US" altLang="zh-CN" sz="1600" dirty="0" smtClean="0">
                <a:solidFill>
                  <a:srgbClr val="000066"/>
                </a:solidFill>
                <a:latin typeface="宋体" charset="-122"/>
              </a:rPr>
              <a:t>——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风能、插电式混合动力车、太阳能等</a:t>
            </a:r>
            <a:r>
              <a:rPr lang="en-US" altLang="zh-CN" sz="1600" dirty="0" smtClean="0">
                <a:solidFill>
                  <a:srgbClr val="000066"/>
                </a:solidFill>
                <a:latin typeface="宋体" charset="-122"/>
              </a:rPr>
              <a:t>——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以提供对一个社区、一个国家乃至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全世界</a:t>
            </a: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的涉及所有能源形式的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端到端</a:t>
            </a:r>
            <a:r>
              <a:rPr lang="zh-CN" altLang="en-US" sz="1600" b="1" dirty="0" smtClean="0">
                <a:solidFill>
                  <a:srgbClr val="000066"/>
                </a:solidFill>
                <a:latin typeface="宋体" charset="-122"/>
              </a:rPr>
              <a:t>洞察力</a:t>
            </a:r>
            <a:endParaRPr lang="zh-CN" altLang="en-US" sz="1600" b="1" dirty="0" smtClean="0">
              <a:solidFill>
                <a:srgbClr val="000066"/>
              </a:solidFill>
              <a:latin typeface="宋体" charset="-122"/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0066"/>
                </a:solidFill>
                <a:latin typeface="宋体" charset="-122"/>
              </a:rPr>
              <a:t>智慧建筑、智慧金融和保险系统、智慧交通、智慧水系统等</a:t>
            </a:r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539750" y="771550"/>
            <a:ext cx="64087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66917" name="Picture 5" descr="Samuel J. Palmisano"/>
          <p:cNvPicPr>
            <a:picLocks noChangeAspect="1" noChangeArrowheads="1"/>
          </p:cNvPicPr>
          <p:nvPr/>
        </p:nvPicPr>
        <p:blipFill>
          <a:blip r:embed="rId2" cstate="print"/>
          <a:srcRect l="10512" r="19205" b="24359"/>
          <a:stretch>
            <a:fillRect/>
          </a:stretch>
        </p:blipFill>
        <p:spPr bwMode="auto">
          <a:xfrm>
            <a:off x="7308304" y="0"/>
            <a:ext cx="1605265" cy="192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611560" y="978282"/>
            <a:ext cx="513397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</a:rPr>
              <a:t>世界不仅正变得更小、更扁平，而且“更智慧”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shot_20180318-110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56" y="0"/>
            <a:ext cx="2714644" cy="5143500"/>
          </a:xfrm>
          <a:prstGeom prst="rect">
            <a:avLst/>
          </a:prstGeom>
        </p:spPr>
      </p:pic>
      <p:pic>
        <p:nvPicPr>
          <p:cNvPr id="5" name="图片 4" descr="Screenshot_20180318-110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8605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142858"/>
            <a:ext cx="271464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体检经济颠覆传统</a:t>
            </a:r>
            <a:endParaRPr lang="en-US" altLang="zh-CN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经济学的价值规律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1000114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tx2">
                    <a:lumMod val="50000"/>
                  </a:schemeClr>
                </a:solidFill>
              </a:rPr>
              <a:t>4G</a:t>
            </a:r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智能手机是</a:t>
            </a:r>
            <a:r>
              <a:rPr lang="en-US" altLang="zh-CN" sz="1400" b="1" dirty="0" smtClean="0">
                <a:solidFill>
                  <a:schemeClr val="tx2">
                    <a:lumMod val="50000"/>
                  </a:schemeClr>
                </a:solidFill>
              </a:rPr>
              <a:t>2G</a:t>
            </a:r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手机价值的</a:t>
            </a:r>
            <a:r>
              <a:rPr lang="en-US" altLang="zh-CN" sz="1400" b="1" dirty="0" smtClean="0">
                <a:solidFill>
                  <a:schemeClr val="tx2">
                    <a:lumMod val="50000"/>
                  </a:schemeClr>
                </a:solidFill>
              </a:rPr>
              <a:t>50</a:t>
            </a:r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倍</a:t>
            </a:r>
            <a:endParaRPr lang="en-US" altLang="zh-CN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但替代了大量产品</a:t>
            </a:r>
            <a:endParaRPr lang="en-US" altLang="zh-CN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、电话；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、傻瓜照相机；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、便携摄像机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、计算器；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、收音机；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、电视机；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、录像机；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DVD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播放器；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MP3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随身听；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MP4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视频播放器；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11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、电子书；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、电子游戏机；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13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、翻译机；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14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、录音机；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15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、手电筒；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16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、秒表；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、闹钟；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、计时器；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19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、记事本；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20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、日历；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21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、地址本；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22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、相册；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23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、字典；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24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、词典；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25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、钱包；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26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、名片夹；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27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、地图；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28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、指南针；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29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、血压计；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30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、血氧仪；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31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、计步器；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32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、镜子；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33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WIFI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路由器；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34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、望远镜；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35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、测距仪；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36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、字幕播放器；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37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、家电遥控器；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38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、扫码仪；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39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、电脑；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40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GPS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定位仪；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41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、对讲机；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42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、扫描仪；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43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、导航仪；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44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、无人机遥控器；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45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放大镜</a:t>
            </a:r>
            <a:r>
              <a:rPr lang="en-US" altLang="zh-CN" sz="1400" dirty="0" smtClean="0">
                <a:solidFill>
                  <a:schemeClr val="tx2">
                    <a:lumMod val="50000"/>
                  </a:schemeClr>
                </a:solidFill>
              </a:rPr>
              <a:t>……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2718301"/>
          </a:xfrm>
        </p:spPr>
        <p:txBody>
          <a:bodyPr>
            <a:noAutofit/>
          </a:bodyPr>
          <a:lstStyle/>
          <a:p>
            <a:pPr marL="360363" indent="-360363">
              <a:spcBef>
                <a:spcPts val="600"/>
              </a:spcBef>
              <a:buClr>
                <a:srgbClr val="9A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能源生产将和信息一样，出现超扁平化，超碎片化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，高参与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性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和高互动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化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360363" indent="-360363">
              <a:spcBef>
                <a:spcPts val="600"/>
              </a:spcBef>
              <a:buClr>
                <a:srgbClr val="9A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协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鑫智慧能源提出利用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气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电、光伏、风电、地热、储能和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节能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六位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一体的能源系统，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通过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电网、热网、冷网、燃气网、交通网、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信息网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形成六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维网络，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构筑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能源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、信息、交通、建筑、金融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、生态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六维智慧服务体系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360363" indent="-360363">
              <a:spcBef>
                <a:spcPts val="600"/>
              </a:spcBef>
              <a:buClr>
                <a:srgbClr val="9A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隆基泰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和智慧能源利用电力互联网技术和大数据系统，构建智慧能源服务体系，发展电力需求侧管理，节能综合服务，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电能托管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服务和购电代理业务。目前，该系统支撑超过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2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万个分布式光伏屋顶运营监控，为用户提供报装、建设、安装、运维和融资一体化服务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360363" indent="-360363">
              <a:spcBef>
                <a:spcPts val="600"/>
              </a:spcBef>
              <a:buClr>
                <a:srgbClr val="9A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川能智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网提供电力互联网技术和大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数据系统，服务于售电业务，提供数据延伸服务，将智能电表与数据库独立分拆，形成“智网在线”第三方公共服务平台，为能源需求侧管理、节能服务、售电企业提供服务，为地方政府规划、经信、环保、财政、税务等部门提供数据服务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360363" indent="-360363">
              <a:spcBef>
                <a:spcPts val="600"/>
              </a:spcBef>
              <a:buClr>
                <a:srgbClr val="9A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申能提出：能源基础设施互联、能源形势互换、能源与信息技术数据互用、能源分配方式互济、能源消费商业模式互利，在多能互补、互联网思维、数字化电网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596" y="160732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A0000"/>
              </a:buClr>
              <a:buSzPct val="70000"/>
            </a:pP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智慧能源在中国的尝试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39552" y="735546"/>
            <a:ext cx="64087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4" descr="china5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49493"/>
            <a:ext cx="1007790" cy="27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矩形 12"/>
          <p:cNvSpPr/>
          <p:nvPr/>
        </p:nvSpPr>
        <p:spPr>
          <a:xfrm>
            <a:off x="467544" y="4312136"/>
            <a:ext cx="820891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技术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的关键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在于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应用，技术够用就行，好用才行，技术能够推广才有市场，技术处于结合部才有更大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价值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u=1458287931,4143686043&amp;fm=21&amp;gp=0.jpg"/>
          <p:cNvPicPr>
            <a:picLocks noChangeAspect="1"/>
          </p:cNvPicPr>
          <p:nvPr/>
        </p:nvPicPr>
        <p:blipFill>
          <a:blip r:embed="rId2" cstate="print"/>
          <a:srcRect l="10128" r="7387"/>
          <a:stretch>
            <a:fillRect/>
          </a:stretch>
        </p:blipFill>
        <p:spPr>
          <a:xfrm>
            <a:off x="5580112" y="8"/>
            <a:ext cx="3563888" cy="19956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3075806"/>
            <a:ext cx="83198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实现从第二次工业革命到第三次工业革命的转变，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最艰难的部分并非技术的发展而在观念的改变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。第三次工业革命将使</a:t>
            </a:r>
            <a:r>
              <a:rPr lang="zh-CN" altLang="zh-CN" sz="24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思维方式和生活方式发生根本性变化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</a:pPr>
            <a:r>
              <a:rPr lang="en-US" altLang="zh-CN" sz="2400" dirty="0" smtClean="0">
                <a:solidFill>
                  <a:srgbClr val="C00000"/>
                </a:solidFill>
              </a:rPr>
              <a:t>                         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第三次工业革命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作者杰里米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里夫金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图片 5" descr="里夫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0"/>
            <a:ext cx="2377446" cy="2787774"/>
          </a:xfrm>
          <a:prstGeom prst="rect">
            <a:avLst/>
          </a:prstGeom>
        </p:spPr>
      </p:pic>
      <p:pic>
        <p:nvPicPr>
          <p:cNvPr id="8" name="图片 7" descr="20150525121306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3371450" cy="221171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E3782-021C-433A-A0D6-C1DA33C1527A}" type="slidenum">
              <a:rPr lang="en-US" altLang="zh-CN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887013"/>
            <a:ext cx="3929090" cy="63116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 smtClean="0">
                <a:solidFill>
                  <a:srgbClr val="000066"/>
                </a:solidFill>
                <a:ea typeface="黑体" pitchFamily="49" charset="-122"/>
              </a:rPr>
              <a:t>谢谢各位！请指正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02472" y="2893223"/>
            <a:ext cx="3941536" cy="1026375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rgbClr val="000066"/>
                </a:solidFill>
              </a:rPr>
              <a:t>韩</a:t>
            </a:r>
            <a:r>
              <a:rPr lang="zh-CN" altLang="en-US" sz="2200" b="1" dirty="0">
                <a:solidFill>
                  <a:srgbClr val="000066"/>
                </a:solidFill>
              </a:rPr>
              <a:t>晓</a:t>
            </a:r>
            <a:r>
              <a:rPr lang="zh-CN" altLang="en-US" sz="2200" b="1" dirty="0" smtClean="0">
                <a:solidFill>
                  <a:srgbClr val="000066"/>
                </a:solidFill>
              </a:rPr>
              <a:t>平</a:t>
            </a:r>
            <a:endParaRPr lang="en-US" altLang="zh-CN" sz="2200" b="1" dirty="0" smtClean="0">
              <a:solidFill>
                <a:srgbClr val="000066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rgbClr val="000066"/>
                </a:solidFill>
              </a:rPr>
              <a:t>手机：</a:t>
            </a:r>
            <a:r>
              <a:rPr lang="en-US" altLang="zh-CN" sz="2200" b="1" dirty="0" smtClean="0">
                <a:solidFill>
                  <a:srgbClr val="000066"/>
                </a:solidFill>
              </a:rPr>
              <a:t>13901212193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rgbClr val="000066"/>
                </a:solidFill>
              </a:rPr>
              <a:t>电话：</a:t>
            </a:r>
            <a:r>
              <a:rPr lang="en-US" altLang="zh-CN" sz="2200" b="1" dirty="0" smtClean="0">
                <a:solidFill>
                  <a:srgbClr val="000066"/>
                </a:solidFill>
              </a:rPr>
              <a:t>010-51915030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rgbClr val="000066"/>
                </a:solidFill>
              </a:rPr>
              <a:t>邮箱：</a:t>
            </a:r>
            <a:r>
              <a:rPr lang="en-US" altLang="zh-CN" sz="2200" b="1" dirty="0" smtClean="0">
                <a:solidFill>
                  <a:srgbClr val="000066"/>
                </a:solidFill>
                <a:hlinkClick r:id="rId2"/>
              </a:rPr>
              <a:t>hxp@china5e.com</a:t>
            </a:r>
            <a:endParaRPr lang="en-US" altLang="zh-CN" sz="2200" b="1" dirty="0" smtClean="0">
              <a:solidFill>
                <a:srgbClr val="000066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41600" y="2625329"/>
            <a:ext cx="36724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3" descr="china5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02" y="469095"/>
            <a:ext cx="1786866" cy="426544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D:\Pictures\mmexport1542632114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31590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mart green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6024"/>
            <a:ext cx="2937234" cy="314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mart green 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7534"/>
            <a:ext cx="2952328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mart green 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537912"/>
            <a:ext cx="3384376" cy="2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mart green fac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44016"/>
            <a:ext cx="2853606" cy="228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56176" y="3939902"/>
            <a:ext cx="298782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韩国企业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描绘的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智慧城市能源系统和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可再生能源建筑一体化模式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图像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34"/>
            <a:ext cx="9144001" cy="517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611189" y="897731"/>
            <a:ext cx="64801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67877"/>
            <a:ext cx="8229600" cy="64174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中国智慧城市发展白皮书（</a:t>
            </a: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年）</a:t>
            </a: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32288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智慧能源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依托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信息化手段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对能源系统进行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智慧化管理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，实现能源系统的清洁、高效、安全、可持续运行，将是智慧城市的重要组成和关键基础性平台。同时，智慧能源还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在功能上支持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智慧城市中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工业</a:t>
            </a:r>
            <a:r>
              <a:rPr lang="en-US" altLang="zh-CN" sz="1600" u="sng" dirty="0" smtClean="0">
                <a:solidFill>
                  <a:schemeClr val="tx2">
                    <a:lumMod val="50000"/>
                  </a:schemeClr>
                </a:solidFill>
              </a:rPr>
              <a:t>4.0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智慧建筑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智能交通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等多个关键组成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智慧能源的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主要功能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包括：支持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清洁能源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可再生能源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的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大规模接入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；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提升终端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能源使用</a:t>
            </a:r>
            <a:r>
              <a:rPr lang="zh-CN" altLang="en-US" sz="1600" u="sng" dirty="0" smtClean="0">
                <a:solidFill>
                  <a:schemeClr val="tx2">
                    <a:lumMod val="50000"/>
                  </a:schemeClr>
                </a:solidFill>
              </a:rPr>
              <a:t>效率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；支撑灵活高效安全的能源传输网络；支持系统内多主体、多维度、多能源品种有效互动；支持灵活的能源市场运行；支持政府能源监管。智慧能源系统主要包括信息获取、广泛互通、优化决策、动态匹配和综合管理等五大组成单元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执笔人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：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国家发改委能源研究所 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苗韧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博士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清华大学电机系 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曾嵘教授，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中国能源研究会 韩晓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平副主任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4" descr="china5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906" y="214410"/>
            <a:ext cx="1189739" cy="3411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611189" y="897731"/>
            <a:ext cx="64801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01811"/>
            <a:ext cx="8229600" cy="64174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国务院指导意见：“互联网</a:t>
            </a: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+”</a:t>
            </a: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智慧能源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1500182"/>
            <a:ext cx="8286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2016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月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日，国务院印发了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《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关于积极推进“互联网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+”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行动的指导意见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》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，第一次提出“智慧能源”的理念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通过互联网促进能源系统扁平化，推进能源生产与消费模式革命，提高能源利用效率，推动节能减排。加强分布式能源网络建设，提高可再生能源占比，促进能源利用结构优化。加快发电设施、用电设施和电网智能化改造，提高电力系统的安全性、稳定性和可靠性。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智是“知”字与“曰”字，意为信息的交互；慧上面两个“丰”，是国事和天下事，彐是妇和扫帚的组成部分，意为家事，将家事国事天下事都放在心上，就是慧。为弥补人的局限性，也可以同时也放在“芯”上</a:t>
            </a:r>
            <a:endParaRPr lang="en-US" altLang="zh-CN" sz="2000" b="1" dirty="0" smtClean="0">
              <a:solidFill>
                <a:schemeClr val="tx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68" y="267875"/>
            <a:ext cx="185738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智慧</a:t>
            </a:r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A4BE-2556-4100-9E2C-1A8272AD91E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9B89-662D-4C37-9A3D-D1727DBC51E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9512" y="1635646"/>
            <a:ext cx="86409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en-US" altLang="zh-CN" sz="1600" b="1" dirty="0" smtClean="0">
                <a:solidFill>
                  <a:schemeClr val="tx2">
                    <a:lumMod val="50000"/>
                  </a:schemeClr>
                </a:solidFill>
              </a:rPr>
              <a:t>2017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年</a:t>
            </a:r>
            <a:r>
              <a:rPr lang="en-US" altLang="zh-CN" sz="16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zh-CN" altLang="zh-CN" sz="1600" b="1" dirty="0" smtClean="0">
                <a:solidFill>
                  <a:schemeClr val="tx2">
                    <a:lumMod val="50000"/>
                  </a:schemeClr>
                </a:solidFill>
              </a:rPr>
              <a:t>月，</a:t>
            </a:r>
            <a:r>
              <a:rPr lang="zh-CN" altLang="zh-CN" sz="1600" b="1" dirty="0" smtClean="0">
                <a:solidFill>
                  <a:schemeClr val="tx2">
                    <a:lumMod val="50000"/>
                  </a:schemeClr>
                </a:solidFill>
              </a:rPr>
              <a:t>特朗</a:t>
            </a:r>
            <a:r>
              <a:rPr lang="zh-CN" altLang="zh-CN" sz="1600" b="1" dirty="0" smtClean="0">
                <a:solidFill>
                  <a:schemeClr val="tx2">
                    <a:lumMod val="50000"/>
                  </a:schemeClr>
                </a:solidFill>
              </a:rPr>
              <a:t>普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背弃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气候变化国际义务，</a:t>
            </a:r>
            <a:r>
              <a:rPr lang="zh-CN" altLang="zh-CN" sz="1600" b="1" dirty="0" smtClean="0">
                <a:solidFill>
                  <a:schemeClr val="tx2">
                    <a:lumMod val="50000"/>
                  </a:schemeClr>
                </a:solidFill>
              </a:rPr>
              <a:t>签署美国</a:t>
            </a:r>
            <a:r>
              <a:rPr lang="zh-CN" altLang="zh-CN" sz="1600" b="1" dirty="0" smtClean="0">
                <a:solidFill>
                  <a:schemeClr val="tx2">
                    <a:lumMod val="50000"/>
                  </a:schemeClr>
                </a:solidFill>
              </a:rPr>
              <a:t>“能源独立”行政令</a:t>
            </a:r>
            <a:r>
              <a:rPr lang="zh-CN" altLang="zh-CN" sz="1600" dirty="0" smtClean="0">
                <a:solidFill>
                  <a:schemeClr val="tx2">
                    <a:lumMod val="50000"/>
                  </a:schemeClr>
                </a:solidFill>
              </a:rPr>
              <a:t>。彻底推翻奥</a:t>
            </a:r>
            <a:r>
              <a:rPr lang="zh-CN" altLang="zh-CN" sz="1600" dirty="0" smtClean="0">
                <a:solidFill>
                  <a:schemeClr val="tx2">
                    <a:lumMod val="50000"/>
                  </a:schemeClr>
                </a:solidFill>
              </a:rPr>
              <a:t>巴马</a:t>
            </a:r>
            <a:r>
              <a:rPr lang="zh-CN" altLang="zh-CN" sz="1600" dirty="0" smtClean="0">
                <a:solidFill>
                  <a:schemeClr val="tx2">
                    <a:lumMod val="50000"/>
                  </a:schemeClr>
                </a:solidFill>
              </a:rPr>
              <a:t>“清洁电力计划”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。未来，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美各级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政府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对能源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及基础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设施项目建设评估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中，不必再考虑二氧化碳排放的社会成本和气候变化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因素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特朗普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称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《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巴黎协定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》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是“华盛顿签署的对美国不利而有益它国的协议中最新的证明”，该协议是以美国工人和美国纳税人失业、降低收入、关闭工厂以及大幅减少经济产出为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代价，将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使美国在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2025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年前减少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270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万个就业机会，其中包括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44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万个制造业岗位</a:t>
            </a:r>
          </a:p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2016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年美国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煤矿工人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6.6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万人，页岩气替代煤炭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减少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2.85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万工作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岗位，而页岩气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开采创造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了超过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40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万个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就业。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2017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月至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2018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月已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退役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1700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万瓦，仅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2018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年就关闭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</a:rPr>
              <a:t>20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座燃煤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</a:rPr>
              <a:t>电厂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en-US" altLang="zh-CN" sz="1600" b="1" dirty="0" smtClean="0">
                <a:solidFill>
                  <a:srgbClr val="C00000"/>
                </a:solidFill>
              </a:rPr>
              <a:t>2017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年美国共有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11,529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个太阳能企业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，创造了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250,272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个就业岗位。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其中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51.7%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的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工作与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太阳能安装有关，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14.7%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与制造业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有关；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12.4%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与销售配送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有关；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14.3%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与项目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开发有关。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2017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年美国有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1017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万户居民安装了屋顶光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伏。而所有化石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能源发电业（燃料包括石油、天然气、煤炭）仅雇佣了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18.71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万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人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467544" y="843558"/>
            <a:ext cx="64087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323528" y="249493"/>
            <a:ext cx="8013576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中美贸易战深层矛盾在于对</a:t>
            </a: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未来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世界的认识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timg5QON0S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4570" y="75407"/>
            <a:ext cx="2674527" cy="14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9B89-662D-4C37-9A3D-D1727DBC51E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247809" name="Rectangle 1"/>
          <p:cNvSpPr>
            <a:spLocks noChangeArrowheads="1"/>
          </p:cNvSpPr>
          <p:nvPr/>
        </p:nvSpPr>
        <p:spPr bwMode="auto">
          <a:xfrm>
            <a:off x="251525" y="1049139"/>
            <a:ext cx="871543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3525" lvl="0" indent="-263525" eaLnBrk="0" fontAlgn="base" hangingPunct="0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特朗普“美国优先能源计划”放手发展化石能源，退出应对气候变化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《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巴黎协定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》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，实现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美国的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“能源独立”。让美国更伟大</a:t>
            </a:r>
            <a:endParaRPr lang="en-US" altLang="zh-CN" sz="16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263525" lvl="0" indent="-263525" eaLnBrk="0" fontAlgn="base" hangingPunct="0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马斯克“一个太阳能屋顶，一套储能系统和一辆电动车，将这样的模式推广到整个世界。”让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4500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万个美国家庭实现无碳的能源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独立，让</a:t>
            </a:r>
            <a:r>
              <a:rPr lang="en-US" altLang="zh-CN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20</a:t>
            </a:r>
            <a:r>
              <a:rPr lang="zh-CN" altLang="en-US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倍于此的全世界受益</a:t>
            </a:r>
            <a:endParaRPr lang="zh-CN" altLang="en-US" sz="16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39750" y="843558"/>
            <a:ext cx="64087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95536" y="267496"/>
            <a:ext cx="8229600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唐纳德</a:t>
            </a: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·</a:t>
            </a: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特朗普 </a:t>
            </a: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VS </a:t>
            </a: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埃隆</a:t>
            </a: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·</a:t>
            </a: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马斯克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8" name="图片 7" descr="特朗普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9766"/>
            <a:ext cx="3816424" cy="250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 descr="马斯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92" y="2499745"/>
            <a:ext cx="4176463" cy="248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hina5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8"/>
            <a:ext cx="936104" cy="2553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9B89-662D-4C37-9A3D-D1727DBC51E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97564"/>
            <a:ext cx="8892480" cy="424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176807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新增容量</a:t>
            </a:r>
            <a:endParaRPr lang="zh-CN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433984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退役容量</a:t>
            </a:r>
            <a:endParaRPr lang="zh-CN" altLang="en-US" sz="2000" b="1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539750" y="750081"/>
            <a:ext cx="640873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51520" y="195488"/>
            <a:ext cx="7848872" cy="44658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2002-2016</a:t>
            </a: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+mj-cs"/>
              </a:rPr>
              <a:t>年美公营电力新增与退役发电容量</a:t>
            </a:r>
          </a:p>
        </p:txBody>
      </p:sp>
      <p:pic>
        <p:nvPicPr>
          <p:cNvPr id="9" name="Picture 5" descr="china5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87476"/>
            <a:ext cx="1008112" cy="2553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2909</Words>
  <Application>Microsoft Office PowerPoint</Application>
  <PresentationFormat>全屏显示(16:9)</PresentationFormat>
  <Paragraphs>172</Paragraphs>
  <Slides>23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IBM CEO彭明盛的“智慧的地球”</vt:lpstr>
      <vt:lpstr>幻灯片 3</vt:lpstr>
      <vt:lpstr>幻灯片 4</vt:lpstr>
      <vt:lpstr>《中国智慧城市发展白皮书（2015年）》</vt:lpstr>
      <vt:lpstr>国务院指导意见：“互联网+”智慧能源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特斯拉超级充电宝Powerwall</vt:lpstr>
      <vt:lpstr>幻灯片 15</vt:lpstr>
      <vt:lpstr>幻灯片 16</vt:lpstr>
      <vt:lpstr>幻灯片 17</vt:lpstr>
      <vt:lpstr>支撑人类文明的基础正在发生什么变化？</vt:lpstr>
      <vt:lpstr>关于对城市化的再认识</vt:lpstr>
      <vt:lpstr>幻灯片 20</vt:lpstr>
      <vt:lpstr>幻灯片 21</vt:lpstr>
      <vt:lpstr>幻灯片 22</vt:lpstr>
      <vt:lpstr>谢谢各位！请指正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37</cp:revision>
  <dcterms:created xsi:type="dcterms:W3CDTF">2018-11-19T02:37:04Z</dcterms:created>
  <dcterms:modified xsi:type="dcterms:W3CDTF">2018-11-22T13:49:16Z</dcterms:modified>
</cp:coreProperties>
</file>